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sldIdLst>
    <p:sldId id="257" r:id="rId5"/>
    <p:sldId id="421" r:id="rId6"/>
    <p:sldId id="287" r:id="rId7"/>
    <p:sldId id="424" r:id="rId8"/>
    <p:sldId id="429" r:id="rId9"/>
    <p:sldId id="428" r:id="rId10"/>
    <p:sldId id="427" r:id="rId11"/>
    <p:sldId id="430" r:id="rId12"/>
    <p:sldId id="431" r:id="rId13"/>
    <p:sldId id="432" r:id="rId14"/>
    <p:sldId id="444" r:id="rId15"/>
    <p:sldId id="300" r:id="rId16"/>
    <p:sldId id="433" r:id="rId17"/>
    <p:sldId id="435" r:id="rId18"/>
    <p:sldId id="439" r:id="rId19"/>
    <p:sldId id="446" r:id="rId20"/>
    <p:sldId id="441" r:id="rId21"/>
    <p:sldId id="442" r:id="rId22"/>
    <p:sldId id="440" r:id="rId23"/>
    <p:sldId id="438" r:id="rId24"/>
    <p:sldId id="443" r:id="rId25"/>
    <p:sldId id="436" r:id="rId26"/>
    <p:sldId id="396" r:id="rId27"/>
    <p:sldId id="445" r:id="rId28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1FC43A-EED6-43B7-80E5-106373F9D5AE}" v="463" dt="2022-06-21T18:03:18.6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64CC20-38A2-47A5-B31A-EE84D6193917}" type="datetimeFigureOut">
              <a:rPr lang="vi-VN" smtClean="0"/>
              <a:t>22/06/2022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110EC2-9244-43C8-B8FB-5BC36F6651F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54967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3201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C991E-5212-61F9-5DBC-415D8925A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6B55A2-86E8-D275-F506-84ECCF31B9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2B29E-BA27-EC40-C4B4-5EE04E6BF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1727-BAAE-4B43-8E19-A51CAD58AD66}" type="datetimeFigureOut">
              <a:rPr lang="vi-VN" smtClean="0"/>
              <a:t>22/06/2022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6F216-22AF-CCDD-177E-51F7484AA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91D8D-B33A-B892-DD98-33D69ACC3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80AA2-7B30-4DCA-A558-A4FBEB26D04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98484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24FAC-15A3-DA42-FCCD-6D6C1F056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64BACD-BDF8-1955-ACC0-A1CD7F1790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FBA72-F4B3-5153-8F91-CF2A81543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1727-BAAE-4B43-8E19-A51CAD58AD66}" type="datetimeFigureOut">
              <a:rPr lang="vi-VN" smtClean="0"/>
              <a:t>22/06/2022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40B57-E38D-35E8-9A8C-5F317CDF9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39951-143E-6908-9009-10D264FEE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80AA2-7B30-4DCA-A558-A4FBEB26D04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2718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D8155E-A721-D2F0-F8FE-0825F700E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613E0A-B39C-55CE-E34D-DD6A8C878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324D7-D787-2533-69D2-E08EAB371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1727-BAAE-4B43-8E19-A51CAD58AD66}" type="datetimeFigureOut">
              <a:rPr lang="vi-VN" smtClean="0"/>
              <a:t>22/06/2022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FEF0B-7F99-A49D-2AFB-C32322749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6C615-ED7D-00D6-0532-1703FD7F6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80AA2-7B30-4DCA-A558-A4FBEB26D04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341867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1_Section Header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6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9" name="Google Shape;9;p26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0" name="Google Shape;10;p26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Google Shape;11;p26"/>
          <p:cNvSpPr>
            <a:spLocks noGrp="1"/>
          </p:cNvSpPr>
          <p:nvPr>
            <p:ph type="pic" idx="2"/>
          </p:nvPr>
        </p:nvSpPr>
        <p:spPr>
          <a:xfrm>
            <a:off x="695327" y="693738"/>
            <a:ext cx="10796587" cy="54483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090527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44E1E4-126D-48C8-B652-245BC93D7F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E8E7B6-1D5D-4DFE-BFB8-08F12C778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714FEF-A5E7-483F-AFB4-D741EB937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1DC0A37-4417-4D92-ACF4-CB362CCBE5D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C6D0CA0-1FA0-40A1-AC43-E1C6DDD635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02621" y="2298691"/>
            <a:ext cx="663935" cy="663934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600"/>
            </a:lvl1pPr>
          </a:lstStyle>
          <a:p>
            <a:endParaRPr lang="en-US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FA29A77C-7228-4831-A8C9-8594391E06C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2621" y="4117009"/>
            <a:ext cx="663935" cy="663934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600"/>
            </a:lvl1pPr>
          </a:lstStyle>
          <a:p>
            <a:endParaRPr lang="en-US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18D74219-4053-40B5-9E43-F0EE666D45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91162" y="3254169"/>
            <a:ext cx="663935" cy="663934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600"/>
            </a:lvl1pPr>
          </a:lstStyle>
          <a:p>
            <a:endParaRPr lang="en-US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13731221-BE82-4959-B49B-6F10919803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91162" y="5009601"/>
            <a:ext cx="663935" cy="663934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00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B406E-0621-D18E-2C46-1E6F63EFB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9EC09-29AE-D17C-CDF2-84A624709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20374-582B-DCB0-4A6D-2281CA564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1727-BAAE-4B43-8E19-A51CAD58AD66}" type="datetimeFigureOut">
              <a:rPr lang="vi-VN" smtClean="0"/>
              <a:t>22/06/2022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F42BE-D72F-4A4D-F7A1-B23AABEC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6ED97-618F-9820-50F0-0EA375052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80AA2-7B30-4DCA-A558-A4FBEB26D04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22941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54EF0-7BFB-CADC-E670-207D69A8B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AEEE6-069E-24BA-E4C3-B495C9BE5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CDDCA-9E62-04C7-EC2F-23B22E135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1727-BAAE-4B43-8E19-A51CAD58AD66}" type="datetimeFigureOut">
              <a:rPr lang="vi-VN" smtClean="0"/>
              <a:t>22/06/2022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0D6E2-1890-5759-AA9B-18E7C7D08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6960DE-F6A7-B999-FE92-FBD63ED96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80AA2-7B30-4DCA-A558-A4FBEB26D04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1496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31599-DD3A-FB2F-07C1-DA86260BD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8082E-2EFF-0D99-1882-58592F6733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A99246-8E88-23EB-D9A5-822F7BFB67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345709-144E-C523-0BB5-68CB1942F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1727-BAAE-4B43-8E19-A51CAD58AD66}" type="datetimeFigureOut">
              <a:rPr lang="vi-VN" smtClean="0"/>
              <a:t>22/06/2022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A85F6D-16EF-EC59-6909-EB98F9F28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C22C80-98E4-8C15-8BA7-A50F0DC63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80AA2-7B30-4DCA-A558-A4FBEB26D04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77642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44361-AB5C-86C6-8B32-626272744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20165-4F32-7958-B9A0-A7736DF3F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4AEC7E-89D1-09B5-9692-0E8348A400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415679-9893-D4CB-C2C9-FCD53AD6EB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D263D8-E786-2F53-7E77-A0C992BB63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7FAA01-1170-3A4E-EC1A-3074066B4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1727-BAAE-4B43-8E19-A51CAD58AD66}" type="datetimeFigureOut">
              <a:rPr lang="vi-VN" smtClean="0"/>
              <a:t>22/06/2022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88D94E-6428-9590-CFDB-360835DF5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10EEEE-8E2E-B028-82D8-31C63F062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80AA2-7B30-4DCA-A558-A4FBEB26D04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43667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1C5B9-0225-E8AF-93F6-779AB1466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8DC84D-DF36-810D-495F-FA469F0D9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1727-BAAE-4B43-8E19-A51CAD58AD66}" type="datetimeFigureOut">
              <a:rPr lang="vi-VN" smtClean="0"/>
              <a:t>22/06/2022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6C57FB-054F-5F59-0FBE-7D8887D06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87DC5C-2B64-CFEA-CDF2-F185B745A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80AA2-7B30-4DCA-A558-A4FBEB26D04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33579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450A35-B338-5939-7BE1-5F349EDE4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1727-BAAE-4B43-8E19-A51CAD58AD66}" type="datetimeFigureOut">
              <a:rPr lang="vi-VN" smtClean="0"/>
              <a:t>22/06/2022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FFAE9B-CB2A-B719-2C79-7EE6FE130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732505-E487-E501-50C8-2C40A4C2E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80AA2-7B30-4DCA-A558-A4FBEB26D04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32290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FA8B4-E5C0-46E1-8B81-BB41827D7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C97F7-B45E-FFCC-F888-4C11E3E572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4C1867-6277-F3D5-08AF-15851B6345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E393B-21EF-7377-6AA5-CEFB13379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1727-BAAE-4B43-8E19-A51CAD58AD66}" type="datetimeFigureOut">
              <a:rPr lang="vi-VN" smtClean="0"/>
              <a:t>22/06/2022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4A3E5B-9EEE-E6CA-020A-5E66B8B0F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D4DF5-5DE7-909A-82C9-262B8204A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80AA2-7B30-4DCA-A558-A4FBEB26D04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94942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F6408-584D-F219-9F87-D205074E1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57CDF1-A698-D3CA-E6CD-3F3ED3DE3D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D38D9D-C9E9-2CBE-92B6-617FEFA0B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F7A1DC-E5B6-3BBD-0CBC-F00B9B8AC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01727-BAAE-4B43-8E19-A51CAD58AD66}" type="datetimeFigureOut">
              <a:rPr lang="vi-VN" smtClean="0"/>
              <a:t>22/06/2022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584AB1-B097-5ACB-8D78-EC711C540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D3C7E8-B79B-D891-2A06-52C21F5E4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80AA2-7B30-4DCA-A558-A4FBEB26D04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73425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34F274-2756-1D1D-3E94-2FB1C0FBD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033A74-37C6-A0E8-0C95-E44D5FDFA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DEAB7-073F-B448-6F2C-A2B900EADD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01727-BAAE-4B43-8E19-A51CAD58AD66}" type="datetimeFigureOut">
              <a:rPr lang="vi-VN" smtClean="0"/>
              <a:t>22/06/2022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87EF59-0DA2-1C9C-E5FB-12AA733E79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5F919-1007-1F39-C150-607C4D51A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80AA2-7B30-4DCA-A558-A4FBEB26D04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60649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mediapipe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1524000" y="857250"/>
            <a:ext cx="9144000" cy="5143500"/>
          </a:xfrm>
          <a:prstGeom prst="rect">
            <a:avLst/>
          </a:prstGeom>
          <a:gradFill>
            <a:gsLst>
              <a:gs pos="0">
                <a:srgbClr val="F25245">
                  <a:alpha val="78000"/>
                </a:srgbClr>
              </a:gs>
              <a:gs pos="7000">
                <a:srgbClr val="F25245">
                  <a:alpha val="63921"/>
                </a:srgbClr>
              </a:gs>
              <a:gs pos="100000">
                <a:srgbClr val="273445">
                  <a:alpha val="77647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2398679" y="2436437"/>
            <a:ext cx="7394645" cy="198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en-US" sz="12450" b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WELCOME</a:t>
            </a:r>
            <a:endParaRPr sz="2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C8647C-B3C7-37DA-62C2-0CAF4A2416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375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88" fill="hold">
                                          <p:stCondLst>
                                            <p:cond delay="188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88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88" fill="hold">
                                          <p:stCondLst>
                                            <p:cond delay="563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5CAEDE6-0C6D-11D5-07D3-45F5363CF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b="1">
                <a:solidFill>
                  <a:schemeClr val="accent1"/>
                </a:solidFill>
              </a:rPr>
              <a:t>Detector:</a:t>
            </a:r>
          </a:p>
        </p:txBody>
      </p:sp>
      <p:pic>
        <p:nvPicPr>
          <p:cNvPr id="3" name="Hình ảnh 3">
            <a:extLst>
              <a:ext uri="{FF2B5EF4-FFF2-40B4-BE49-F238E27FC236}">
                <a16:creationId xmlns:a16="http://schemas.microsoft.com/office/drawing/2014/main" id="{0BBD0B50-ED93-BE7C-928F-5CB1A3FCA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821" y="2775007"/>
            <a:ext cx="8132747" cy="32759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7350CA-F291-BC3A-F229-22A6AF75320F}"/>
              </a:ext>
            </a:extLst>
          </p:cNvPr>
          <p:cNvSpPr txBox="1"/>
          <p:nvPr/>
        </p:nvSpPr>
        <p:spPr>
          <a:xfrm>
            <a:off x="5188016" y="1176937"/>
            <a:ext cx="344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Encoder heat map</a:t>
            </a:r>
            <a:endParaRPr lang="vi-VN" sz="2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4673FD-3BB4-991C-058C-9B61974FF8EE}"/>
              </a:ext>
            </a:extLst>
          </p:cNvPr>
          <p:cNvSpPr txBox="1"/>
          <p:nvPr/>
        </p:nvSpPr>
        <p:spPr>
          <a:xfrm>
            <a:off x="520364" y="1771182"/>
            <a:ext cx="344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Decoder heat map</a:t>
            </a:r>
            <a:endParaRPr lang="vi-VN" sz="2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F3B3BB-17BA-53D9-29D6-02E4A8DC5756}"/>
              </a:ext>
            </a:extLst>
          </p:cNvPr>
          <p:cNvSpPr txBox="1"/>
          <p:nvPr/>
        </p:nvSpPr>
        <p:spPr>
          <a:xfrm>
            <a:off x="9179292" y="2420694"/>
            <a:ext cx="344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Encoder </a:t>
            </a:r>
            <a:r>
              <a:rPr lang="en-US" sz="2800" err="1"/>
              <a:t>regession</a:t>
            </a:r>
            <a:endParaRPr lang="vi-VN" sz="280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331A08-3824-B075-8331-40E9C9A3CFEE}"/>
              </a:ext>
            </a:extLst>
          </p:cNvPr>
          <p:cNvCxnSpPr>
            <a:cxnSpLocks/>
          </p:cNvCxnSpPr>
          <p:nvPr/>
        </p:nvCxnSpPr>
        <p:spPr>
          <a:xfrm>
            <a:off x="1989820" y="2357665"/>
            <a:ext cx="166239" cy="5232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681F2BB-4315-E4CA-F054-13E600698565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6096000" y="1690688"/>
            <a:ext cx="0" cy="8118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207F7D-666D-FECD-E9C8-280B601E49E9}"/>
              </a:ext>
            </a:extLst>
          </p:cNvPr>
          <p:cNvCxnSpPr>
            <a:cxnSpLocks/>
          </p:cNvCxnSpPr>
          <p:nvPr/>
        </p:nvCxnSpPr>
        <p:spPr>
          <a:xfrm flipH="1">
            <a:off x="10202179" y="3022333"/>
            <a:ext cx="606992" cy="89175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094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5CAEDE6-0C6D-11D5-07D3-45F5363CF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65" y="413252"/>
            <a:ext cx="10515600" cy="1325563"/>
          </a:xfrm>
        </p:spPr>
        <p:txBody>
          <a:bodyPr>
            <a:normAutofit/>
          </a:bodyPr>
          <a:lstStyle/>
          <a:p>
            <a:r>
              <a:rPr lang="vi-VN" b="1">
                <a:solidFill>
                  <a:schemeClr val="accent1"/>
                </a:solidFill>
              </a:rPr>
              <a:t>Tracker:</a:t>
            </a:r>
          </a:p>
        </p:txBody>
      </p:sp>
      <p:pic>
        <p:nvPicPr>
          <p:cNvPr id="4" name="Hình ảnh 4">
            <a:extLst>
              <a:ext uri="{FF2B5EF4-FFF2-40B4-BE49-F238E27FC236}">
                <a16:creationId xmlns:a16="http://schemas.microsoft.com/office/drawing/2014/main" id="{E6B5CB51-B19D-B5A1-F6ED-868C5C412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125" y="1608017"/>
            <a:ext cx="4105635" cy="3656342"/>
          </a:xfrm>
          <a:prstGeom prst="rect">
            <a:avLst/>
          </a:prstGeom>
        </p:spPr>
      </p:pic>
      <p:sp>
        <p:nvSpPr>
          <p:cNvPr id="6" name="Tiêu đề 1">
            <a:extLst>
              <a:ext uri="{FF2B5EF4-FFF2-40B4-BE49-F238E27FC236}">
                <a16:creationId xmlns:a16="http://schemas.microsoft.com/office/drawing/2014/main" id="{3B9DD5A6-4B64-2326-A24D-2BF3CD4A5F76}"/>
              </a:ext>
            </a:extLst>
          </p:cNvPr>
          <p:cNvSpPr txBox="1">
            <a:spLocks/>
          </p:cNvSpPr>
          <p:nvPr/>
        </p:nvSpPr>
        <p:spPr>
          <a:xfrm>
            <a:off x="741947" y="2004919"/>
            <a:ext cx="6633713" cy="2993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vi-VN" sz="2800">
                <a:ea typeface="+mj-lt"/>
                <a:cs typeface="+mj-lt"/>
              </a:rPr>
              <a:t>Căn chỉnh cơ thể người để điểm chính giữa hông ngay trung tâm của ảnh</a:t>
            </a:r>
          </a:p>
          <a:p>
            <a:pPr algn="just"/>
            <a:endParaRPr lang="vi-VN" sz="2800">
              <a:ea typeface="+mj-lt"/>
              <a:cs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sz="2800">
                <a:ea typeface="+mj-lt"/>
                <a:cs typeface="+mj-lt"/>
              </a:rPr>
              <a:t>Xoay đường nối giữa điểm hông và điểm chính giữa 2 điểm vai sao cho đường đó song song với trục y của frame trước đó</a:t>
            </a:r>
            <a:endParaRPr lang="vi-VN" sz="2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928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7B5D7-A629-4B66-A9F7-332F45B3D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437" y="499485"/>
            <a:ext cx="6402000" cy="546000"/>
          </a:xfrm>
        </p:spPr>
        <p:txBody>
          <a:bodyPr>
            <a:noAutofit/>
          </a:bodyPr>
          <a:lstStyle/>
          <a:p>
            <a:r>
              <a:rPr lang="en-US" b="1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  <a:t>MEDIAPIPE: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BAF4A-0FA9-4F26-AE00-AB9770BF6E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sp>
        <p:nvSpPr>
          <p:cNvPr id="15" name="AutoShape 6" descr="MediaPipe: Live ML Solutions và ứng dụng vẽ bằng Hands Gestures">
            <a:extLst>
              <a:ext uri="{FF2B5EF4-FFF2-40B4-BE49-F238E27FC236}">
                <a16:creationId xmlns:a16="http://schemas.microsoft.com/office/drawing/2014/main" id="{45B8ECA8-98DE-4029-9F87-B40ABC194D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4928811"/>
            <a:ext cx="2186819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33EED05-B6C5-4F2B-9F51-2A8E3953D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21" y="1428070"/>
            <a:ext cx="8447313" cy="20942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F49A30-B86C-406E-B307-B2B254DC6140}"/>
              </a:ext>
            </a:extLst>
          </p:cNvPr>
          <p:cNvSpPr txBox="1"/>
          <p:nvPr/>
        </p:nvSpPr>
        <p:spPr>
          <a:xfrm>
            <a:off x="986513" y="5429931"/>
            <a:ext cx="6096000" cy="3843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1067"/>
              </a:spcAft>
            </a:pPr>
            <a:r>
              <a:rPr lang="en-US" sz="1867" u="sng">
                <a:solidFill>
                  <a:srgbClr val="0563C1"/>
                </a:solidFill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https://google.github.io/mediapipe/</a:t>
            </a:r>
            <a:endParaRPr lang="en-US" sz="160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4A1DF5-510C-42AA-AFD7-F4B5F9E60393}"/>
              </a:ext>
            </a:extLst>
          </p:cNvPr>
          <p:cNvSpPr txBox="1"/>
          <p:nvPr/>
        </p:nvSpPr>
        <p:spPr>
          <a:xfrm>
            <a:off x="986513" y="3904892"/>
            <a:ext cx="94010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err="1">
                <a:latin typeface="+mj-lt"/>
                <a:cs typeface="Times New Roman" panose="02020603050405020304" pitchFamily="18" charset="0"/>
              </a:rPr>
              <a:t>Mediapipe</a:t>
            </a:r>
            <a:r>
              <a:rPr lang="en-US" sz="320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spc="-7" err="1">
                <a:solidFill>
                  <a:srgbClr val="1B1B1B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giải</a:t>
            </a:r>
            <a:r>
              <a:rPr lang="en-US" sz="3200" spc="-7">
                <a:solidFill>
                  <a:srgbClr val="1B1B1B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spc="-7" err="1">
                <a:solidFill>
                  <a:srgbClr val="1B1B1B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quyết</a:t>
            </a:r>
            <a:r>
              <a:rPr lang="en-US" sz="3200" spc="-7">
                <a:solidFill>
                  <a:srgbClr val="1B1B1B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spc="-7" err="1">
                <a:solidFill>
                  <a:srgbClr val="1B1B1B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3200" spc="-7">
                <a:solidFill>
                  <a:srgbClr val="1B1B1B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spc="-7" err="1">
                <a:solidFill>
                  <a:srgbClr val="1B1B1B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bài</a:t>
            </a:r>
            <a:r>
              <a:rPr lang="en-US" sz="3200" spc="-7">
                <a:solidFill>
                  <a:srgbClr val="1B1B1B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spc="-7" err="1">
                <a:solidFill>
                  <a:srgbClr val="1B1B1B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toán</a:t>
            </a:r>
            <a:r>
              <a:rPr lang="en-US" sz="3200" spc="-7">
                <a:solidFill>
                  <a:srgbClr val="1B1B1B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spc="-7" err="1">
                <a:solidFill>
                  <a:srgbClr val="1B1B1B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nổi</a:t>
            </a:r>
            <a:r>
              <a:rPr lang="en-US" sz="3200" spc="-7">
                <a:solidFill>
                  <a:srgbClr val="1B1B1B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spc="-7" err="1">
                <a:solidFill>
                  <a:srgbClr val="1B1B1B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bật</a:t>
            </a:r>
            <a:r>
              <a:rPr lang="en-US" sz="3200" spc="-7">
                <a:solidFill>
                  <a:srgbClr val="1B1B1B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spc="-7" err="1">
                <a:solidFill>
                  <a:srgbClr val="1B1B1B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3200" spc="-7">
                <a:solidFill>
                  <a:srgbClr val="1B1B1B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spc="-7" err="1">
                <a:solidFill>
                  <a:srgbClr val="1B1B1B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lĩnh</a:t>
            </a:r>
            <a:r>
              <a:rPr lang="en-US" sz="3200" spc="-7">
                <a:solidFill>
                  <a:srgbClr val="1B1B1B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spc="-7" err="1">
                <a:solidFill>
                  <a:srgbClr val="1B1B1B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vực</a:t>
            </a:r>
            <a:r>
              <a:rPr lang="en-US" sz="3200" spc="-7">
                <a:solidFill>
                  <a:srgbClr val="1B1B1B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Computer Vision - </a:t>
            </a:r>
            <a:r>
              <a:rPr lang="en-US" sz="3200" spc="-7" err="1">
                <a:solidFill>
                  <a:srgbClr val="1B1B1B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3200" spc="-7">
                <a:solidFill>
                  <a:srgbClr val="1B1B1B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spc="-7" err="1">
                <a:solidFill>
                  <a:srgbClr val="1B1B1B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giác</a:t>
            </a:r>
            <a:r>
              <a:rPr lang="en-US" sz="3200" spc="-7">
                <a:solidFill>
                  <a:srgbClr val="1B1B1B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spc="-7" err="1">
                <a:solidFill>
                  <a:srgbClr val="1B1B1B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sz="3200" spc="-7">
                <a:solidFill>
                  <a:srgbClr val="1B1B1B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spc="-7" err="1">
                <a:solidFill>
                  <a:srgbClr val="1B1B1B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3200" spc="-7">
                <a:solidFill>
                  <a:srgbClr val="1B1B1B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320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226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10B317F-76AA-F298-6769-7F86BF240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0221"/>
          </a:xfrm>
        </p:spPr>
        <p:txBody>
          <a:bodyPr/>
          <a:lstStyle/>
          <a:p>
            <a:r>
              <a:rPr lang="vi-VN" sz="4000" b="1">
                <a:solidFill>
                  <a:schemeClr val="accent1"/>
                </a:solidFill>
              </a:rPr>
              <a:t>MEDIAPIPE:</a:t>
            </a:r>
            <a:endParaRPr lang="vi-VN" b="1">
              <a:solidFill>
                <a:schemeClr val="accent1"/>
              </a:solidFill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8C75D6A8-001C-640A-E166-1E918631C044}"/>
              </a:ext>
            </a:extLst>
          </p:cNvPr>
          <p:cNvSpPr txBox="1"/>
          <p:nvPr/>
        </p:nvSpPr>
        <p:spPr>
          <a:xfrm>
            <a:off x="838200" y="2608260"/>
            <a:ext cx="6056375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vi-VN" sz="2800">
                <a:ea typeface="+mn-lt"/>
                <a:cs typeface="+mn-lt"/>
              </a:rPr>
              <a:t>MediaPipe là tập hợp của một loạt các giải pháp Machine Learning đa nền tảng, được phát triển bởi Google</a:t>
            </a:r>
            <a:endParaRPr lang="vi-VN" sz="2800"/>
          </a:p>
        </p:txBody>
      </p:sp>
      <p:pic>
        <p:nvPicPr>
          <p:cNvPr id="4" name="Hình ảnh 4" descr="Ảnh có chứa bàn&#10;&#10;Mô tả được tự động tạo">
            <a:extLst>
              <a:ext uri="{FF2B5EF4-FFF2-40B4-BE49-F238E27FC236}">
                <a16:creationId xmlns:a16="http://schemas.microsoft.com/office/drawing/2014/main" id="{A67707BD-225B-2436-DD35-B603F0A6D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951" y="1509647"/>
            <a:ext cx="40767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48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72DC497-A524-65F7-E559-A37733B9F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b="1">
                <a:solidFill>
                  <a:schemeClr val="accent1"/>
                </a:solidFill>
              </a:rPr>
              <a:t>PHƯƠNG PHÁP THỰC HIỆN</a:t>
            </a:r>
            <a:endParaRPr lang="vi-VN">
              <a:solidFill>
                <a:schemeClr val="accent1"/>
              </a:solidFill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F17B5BC6-7568-E8F8-332F-6750C1F01586}"/>
              </a:ext>
            </a:extLst>
          </p:cNvPr>
          <p:cNvSpPr txBox="1"/>
          <p:nvPr/>
        </p:nvSpPr>
        <p:spPr>
          <a:xfrm>
            <a:off x="696389" y="2093846"/>
            <a:ext cx="4972891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vi-VN" sz="2400"/>
              <a:t>Phần mềm để tạo ra các mô hình khung xương 3D và </a:t>
            </a:r>
            <a:r>
              <a:rPr lang="vi-VN" sz="2400">
                <a:ea typeface="+mn-lt"/>
                <a:cs typeface="+mn-lt"/>
              </a:rPr>
              <a:t> Pose Detection của MediaPipe để detect</a:t>
            </a:r>
            <a:endParaRPr lang="vi-VN" sz="2400"/>
          </a:p>
          <a:p>
            <a:pPr marL="285750" indent="-285750" algn="just">
              <a:buFont typeface="Arial"/>
              <a:buChar char="•"/>
            </a:pPr>
            <a:endParaRPr lang="vi-VN" sz="2400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vi-VN" sz="2400">
                <a:ea typeface="+mn-lt"/>
                <a:cs typeface="+mn-lt"/>
              </a:rPr>
              <a:t>Gán các khớp nối của mô hình khung xương trong Blender với các khớp nối của mô hình Pose estimation của MediaPipe</a:t>
            </a:r>
            <a:endParaRPr lang="vi-VN" sz="2400"/>
          </a:p>
          <a:p>
            <a:pPr algn="just"/>
            <a:endParaRPr lang="vi-VN" sz="2400">
              <a:ea typeface="+mn-lt"/>
              <a:cs typeface="+mn-l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1E00BA2-AC2F-4CC5-F593-339C550B30ED}"/>
              </a:ext>
            </a:extLst>
          </p:cNvPr>
          <p:cNvGrpSpPr/>
          <p:nvPr/>
        </p:nvGrpSpPr>
        <p:grpSpPr>
          <a:xfrm>
            <a:off x="5872001" y="2198761"/>
            <a:ext cx="5707189" cy="3091312"/>
            <a:chOff x="6103009" y="2418854"/>
            <a:chExt cx="5347120" cy="2552255"/>
          </a:xfrm>
        </p:grpSpPr>
        <p:pic>
          <p:nvPicPr>
            <p:cNvPr id="4" name="Hình ảnh 5" descr="Ảnh có chứa người phụ nữ, thể thao, nữ, cô gái&#10;&#10;Mô tả được tự động tạo">
              <a:extLst>
                <a:ext uri="{FF2B5EF4-FFF2-40B4-BE49-F238E27FC236}">
                  <a16:creationId xmlns:a16="http://schemas.microsoft.com/office/drawing/2014/main" id="{AF950B44-ABDC-00F5-7710-E00513EF2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3009" y="2419350"/>
              <a:ext cx="2645794" cy="2551262"/>
            </a:xfrm>
            <a:prstGeom prst="rect">
              <a:avLst/>
            </a:prstGeom>
          </p:spPr>
        </p:pic>
        <p:pic>
          <p:nvPicPr>
            <p:cNvPr id="6" name="Hình ảnh 6">
              <a:extLst>
                <a:ext uri="{FF2B5EF4-FFF2-40B4-BE49-F238E27FC236}">
                  <a16:creationId xmlns:a16="http://schemas.microsoft.com/office/drawing/2014/main" id="{4C366A60-71CD-10E2-946F-6230941EF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93834" y="2418854"/>
              <a:ext cx="2556295" cy="25522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3792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1">
            <a:extLst>
              <a:ext uri="{FF2B5EF4-FFF2-40B4-BE49-F238E27FC236}">
                <a16:creationId xmlns:a16="http://schemas.microsoft.com/office/drawing/2014/main" id="{A87D5177-2D98-0C50-F724-06087F9012FD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b="1">
                <a:solidFill>
                  <a:schemeClr val="accent1"/>
                </a:solidFill>
              </a:rPr>
              <a:t>ĐÁNH GIÁ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25FE16-10FE-9092-C98F-874502FAB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059" y="1756459"/>
            <a:ext cx="9331881" cy="427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898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1">
            <a:extLst>
              <a:ext uri="{FF2B5EF4-FFF2-40B4-BE49-F238E27FC236}">
                <a16:creationId xmlns:a16="http://schemas.microsoft.com/office/drawing/2014/main" id="{A87D5177-2D98-0C50-F724-06087F9012FD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b="1">
                <a:solidFill>
                  <a:schemeClr val="accent1"/>
                </a:solidFill>
              </a:rPr>
              <a:t>ĐÁNH GIÁ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6C4FD1-3EA3-98EC-2448-D07510A2BB66}"/>
              </a:ext>
            </a:extLst>
          </p:cNvPr>
          <p:cNvSpPr txBox="1"/>
          <p:nvPr/>
        </p:nvSpPr>
        <p:spPr>
          <a:xfrm>
            <a:off x="1677543" y="5863421"/>
            <a:ext cx="91417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sz="2800"/>
              <a:t>Có thể phát hiện được cơ thể người trong ảnh nhanh chóng</a:t>
            </a:r>
          </a:p>
          <a:p>
            <a:pPr algn="just"/>
            <a:endParaRPr lang="vi-VN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02C1A1-6BE3-970E-3447-1527A9655534}"/>
              </a:ext>
            </a:extLst>
          </p:cNvPr>
          <p:cNvSpPr txBox="1"/>
          <p:nvPr/>
        </p:nvSpPr>
        <p:spPr>
          <a:xfrm>
            <a:off x="1245870" y="1675735"/>
            <a:ext cx="2896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vi-VN" sz="3600"/>
              <a:t>Ưu điểm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E2078C-5A5B-31E0-6690-9456828AC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423" y="2247239"/>
            <a:ext cx="4669154" cy="340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779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1">
            <a:extLst>
              <a:ext uri="{FF2B5EF4-FFF2-40B4-BE49-F238E27FC236}">
                <a16:creationId xmlns:a16="http://schemas.microsoft.com/office/drawing/2014/main" id="{A87D5177-2D98-0C50-F724-06087F9012FD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b="1">
                <a:solidFill>
                  <a:schemeClr val="accent1"/>
                </a:solidFill>
              </a:rPr>
              <a:t>ĐÁNH GIÁ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02C1A1-6BE3-970E-3447-1527A9655534}"/>
              </a:ext>
            </a:extLst>
          </p:cNvPr>
          <p:cNvSpPr txBox="1"/>
          <p:nvPr/>
        </p:nvSpPr>
        <p:spPr>
          <a:xfrm>
            <a:off x="1245870" y="1675735"/>
            <a:ext cx="2896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vi-VN" sz="3600"/>
              <a:t>Ưu điểm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C43570-8D78-C933-F9DE-B7F946288AC2}"/>
              </a:ext>
            </a:extLst>
          </p:cNvPr>
          <p:cNvSpPr txBox="1"/>
          <p:nvPr/>
        </p:nvSpPr>
        <p:spPr>
          <a:xfrm>
            <a:off x="550244" y="5868863"/>
            <a:ext cx="113963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sz="2800"/>
              <a:t>Giải quyết các trường hợp một phần cơ thể bị che mất (Ngoại trừ khuôn mặt)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8D0408-092E-83F4-A9D7-271E83AF6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629" y="2432646"/>
            <a:ext cx="7298742" cy="332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416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1">
            <a:extLst>
              <a:ext uri="{FF2B5EF4-FFF2-40B4-BE49-F238E27FC236}">
                <a16:creationId xmlns:a16="http://schemas.microsoft.com/office/drawing/2014/main" id="{A87D5177-2D98-0C50-F724-06087F9012FD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b="1">
                <a:solidFill>
                  <a:schemeClr val="accent1"/>
                </a:solidFill>
              </a:rPr>
              <a:t>ĐÁNH GIÁ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02C1A1-6BE3-970E-3447-1527A9655534}"/>
              </a:ext>
            </a:extLst>
          </p:cNvPr>
          <p:cNvSpPr txBox="1"/>
          <p:nvPr/>
        </p:nvSpPr>
        <p:spPr>
          <a:xfrm>
            <a:off x="1245870" y="1675735"/>
            <a:ext cx="2896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vi-VN" sz="3600"/>
              <a:t>Ưu điểm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C43570-8D78-C933-F9DE-B7F946288AC2}"/>
              </a:ext>
            </a:extLst>
          </p:cNvPr>
          <p:cNvSpPr txBox="1"/>
          <p:nvPr/>
        </p:nvSpPr>
        <p:spPr>
          <a:xfrm>
            <a:off x="1351748" y="5578874"/>
            <a:ext cx="8668151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r>
              <a:rPr lang="vi-VN" sz="2800" b="0" i="0" u="none" strike="noStrike">
                <a:solidFill>
                  <a:srgbClr val="000000"/>
                </a:solidFill>
                <a:effectLst/>
              </a:rPr>
              <a:t>Mô hình vẫn có thể cho ra kết quả phát hiện khung xương ở các trường hợp không phải vật thể sống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75C6DA7-45E0-F8DA-3C05-638ACB9E2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218" y="2252060"/>
            <a:ext cx="3896498" cy="325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67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1">
            <a:extLst>
              <a:ext uri="{FF2B5EF4-FFF2-40B4-BE49-F238E27FC236}">
                <a16:creationId xmlns:a16="http://schemas.microsoft.com/office/drawing/2014/main" id="{A87D5177-2D98-0C50-F724-06087F9012FD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b="1">
                <a:solidFill>
                  <a:schemeClr val="accent1"/>
                </a:solidFill>
              </a:rPr>
              <a:t>ĐÁNH GIÁ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02C1A1-6BE3-970E-3447-1527A9655534}"/>
              </a:ext>
            </a:extLst>
          </p:cNvPr>
          <p:cNvSpPr txBox="1"/>
          <p:nvPr/>
        </p:nvSpPr>
        <p:spPr>
          <a:xfrm>
            <a:off x="1245870" y="1675735"/>
            <a:ext cx="2896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vi-VN" sz="3600"/>
              <a:t>Ưu điểm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C43570-8D78-C933-F9DE-B7F946288AC2}"/>
              </a:ext>
            </a:extLst>
          </p:cNvPr>
          <p:cNvSpPr txBox="1"/>
          <p:nvPr/>
        </p:nvSpPr>
        <p:spPr>
          <a:xfrm>
            <a:off x="2118761" y="2626937"/>
            <a:ext cx="8259277" cy="13849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vi-VN" sz="2800"/>
              <a:t>Kích thước mô hình nhỏ, có thể chạy real-time và có thể chạy tốt trên các thiết bị không có nhiều tài nguyên tính toán (Vd: Điện thoại, Camera,... )</a:t>
            </a:r>
          </a:p>
        </p:txBody>
      </p:sp>
    </p:spTree>
    <p:extLst>
      <p:ext uri="{BB962C8B-B14F-4D97-AF65-F5344CB8AC3E}">
        <p14:creationId xmlns:p14="http://schemas.microsoft.com/office/powerpoint/2010/main" val="3257314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221380" y="875898"/>
            <a:ext cx="11736405" cy="5014763"/>
          </a:xfrm>
          <a:prstGeom prst="rect">
            <a:avLst/>
          </a:prstGeom>
          <a:gradFill>
            <a:gsLst>
              <a:gs pos="0">
                <a:srgbClr val="F25245">
                  <a:alpha val="63921"/>
                </a:srgbClr>
              </a:gs>
              <a:gs pos="7000">
                <a:srgbClr val="F25245">
                  <a:alpha val="63921"/>
                </a:srgbClr>
              </a:gs>
              <a:gs pos="100000">
                <a:srgbClr val="273445">
                  <a:alpha val="77647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US" sz="20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90" name="Google Shape;90;p1"/>
          <p:cNvGrpSpPr/>
          <p:nvPr/>
        </p:nvGrpSpPr>
        <p:grpSpPr>
          <a:xfrm>
            <a:off x="2434082" y="2179315"/>
            <a:ext cx="7320260" cy="1951535"/>
            <a:chOff x="2565082" y="1726490"/>
            <a:chExt cx="7061829" cy="1716515"/>
          </a:xfrm>
        </p:grpSpPr>
        <p:sp>
          <p:nvSpPr>
            <p:cNvPr id="91" name="Google Shape;91;p1"/>
            <p:cNvSpPr txBox="1"/>
            <p:nvPr/>
          </p:nvSpPr>
          <p:spPr>
            <a:xfrm>
              <a:off x="3205074" y="1726490"/>
              <a:ext cx="5781846" cy="2436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pPr algn="ctr"/>
              <a:endParaRPr lang="en-US" sz="1350" cap="all">
                <a:latin typeface="Twentieth Century"/>
              </a:endParaRPr>
            </a:p>
          </p:txBody>
        </p:sp>
        <p:sp>
          <p:nvSpPr>
            <p:cNvPr id="92" name="Google Shape;92;p1"/>
            <p:cNvSpPr txBox="1"/>
            <p:nvPr/>
          </p:nvSpPr>
          <p:spPr>
            <a:xfrm>
              <a:off x="2565082" y="2935447"/>
              <a:ext cx="7061829" cy="5075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pPr algn="ctr"/>
              <a:endParaRPr sz="3300" b="1" cap="all">
                <a:latin typeface="Twentieth Century"/>
                <a:cs typeface="Arial" panose="020B0604020202020204" pitchFamily="34" charset="0"/>
              </a:endParaRPr>
            </a:p>
          </p:txBody>
        </p:sp>
      </p:grpSp>
      <p:sp>
        <p:nvSpPr>
          <p:cNvPr id="7" name="Google Shape;92;p1">
            <a:extLst>
              <a:ext uri="{FF2B5EF4-FFF2-40B4-BE49-F238E27FC236}">
                <a16:creationId xmlns:a16="http://schemas.microsoft.com/office/drawing/2014/main" id="{2DA757E2-B3F3-4269-B3DD-009EC64DBE57}"/>
              </a:ext>
            </a:extLst>
          </p:cNvPr>
          <p:cNvSpPr txBox="1"/>
          <p:nvPr/>
        </p:nvSpPr>
        <p:spPr>
          <a:xfrm>
            <a:off x="5349080" y="4884915"/>
            <a:ext cx="5390619" cy="68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>
              <a:tabLst>
                <a:tab pos="860822" algn="l"/>
              </a:tabLst>
            </a:pPr>
            <a:r>
              <a:rPr lang="en-US" sz="4000" b="1">
                <a:solidFill>
                  <a:schemeClr val="lt1"/>
                </a:solidFill>
                <a:latin typeface="Twentieth Century"/>
                <a:cs typeface="Arial" panose="020B0604020202020204" pitchFamily="34" charset="0"/>
                <a:sym typeface="Twentieth Century"/>
              </a:rPr>
              <a:t>GVHD:	 </a:t>
            </a:r>
            <a:r>
              <a:rPr lang="en-US" sz="4000" b="1" err="1">
                <a:solidFill>
                  <a:schemeClr val="lt1"/>
                </a:solidFill>
                <a:latin typeface="Twentieth Century"/>
                <a:cs typeface="Arial" panose="020B0604020202020204" pitchFamily="34" charset="0"/>
                <a:sym typeface="Twentieth Century"/>
              </a:rPr>
              <a:t>Đỗ</a:t>
            </a:r>
            <a:r>
              <a:rPr lang="en-US" sz="4000" b="1">
                <a:solidFill>
                  <a:schemeClr val="lt1"/>
                </a:solidFill>
                <a:latin typeface="Twentieth Century"/>
                <a:cs typeface="Arial" panose="020B0604020202020204" pitchFamily="34" charset="0"/>
                <a:sym typeface="Twentieth Century"/>
              </a:rPr>
              <a:t> </a:t>
            </a:r>
            <a:r>
              <a:rPr lang="en-US" sz="4000" b="1" err="1">
                <a:solidFill>
                  <a:schemeClr val="lt1"/>
                </a:solidFill>
                <a:latin typeface="Twentieth Century"/>
                <a:cs typeface="Arial" panose="020B0604020202020204" pitchFamily="34" charset="0"/>
                <a:sym typeface="Twentieth Century"/>
              </a:rPr>
              <a:t>Văn</a:t>
            </a:r>
            <a:r>
              <a:rPr lang="en-US" sz="4000" b="1">
                <a:solidFill>
                  <a:schemeClr val="lt1"/>
                </a:solidFill>
                <a:latin typeface="Twentieth Century"/>
                <a:cs typeface="Arial" panose="020B0604020202020204" pitchFamily="34" charset="0"/>
                <a:sym typeface="Twentieth Century"/>
              </a:rPr>
              <a:t> </a:t>
            </a:r>
            <a:r>
              <a:rPr lang="en-US" sz="4000" b="1" err="1">
                <a:solidFill>
                  <a:schemeClr val="lt1"/>
                </a:solidFill>
                <a:latin typeface="Twentieth Century"/>
                <a:cs typeface="Arial" panose="020B0604020202020204" pitchFamily="34" charset="0"/>
                <a:sym typeface="Twentieth Century"/>
              </a:rPr>
              <a:t>Tiến</a:t>
            </a:r>
            <a:endParaRPr lang="en-US" sz="4000" b="1">
              <a:latin typeface="Twentieth Century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BAEBD1-E8DD-4A2A-BFC3-1BFC6AE04F85}"/>
              </a:ext>
            </a:extLst>
          </p:cNvPr>
          <p:cNvSpPr txBox="1"/>
          <p:nvPr/>
        </p:nvSpPr>
        <p:spPr>
          <a:xfrm>
            <a:off x="234215" y="2251424"/>
            <a:ext cx="11723571" cy="175432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vi-VN" sz="5400" b="1">
                <a:solidFill>
                  <a:schemeClr val="bg1"/>
                </a:solidFill>
                <a:latin typeface="Twentieth Century"/>
              </a:rPr>
              <a:t>NHÂN VẬT HOẠT HÌNH</a:t>
            </a:r>
          </a:p>
          <a:p>
            <a:pPr algn="ctr"/>
            <a:r>
              <a:rPr lang="vi-VN" sz="5400" b="1">
                <a:solidFill>
                  <a:schemeClr val="bg1"/>
                </a:solidFill>
                <a:latin typeface="Twentieth Century"/>
              </a:rPr>
              <a:t>MÔ PHỎNG CHUYỂN ĐỘNG CON NGƯỜI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3A1A1F-FC22-57E7-2CA0-F817A0FDCA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1">
            <a:extLst>
              <a:ext uri="{FF2B5EF4-FFF2-40B4-BE49-F238E27FC236}">
                <a16:creationId xmlns:a16="http://schemas.microsoft.com/office/drawing/2014/main" id="{A87D5177-2D98-0C50-F724-06087F9012FD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b="1">
                <a:solidFill>
                  <a:schemeClr val="accent1"/>
                </a:solidFill>
              </a:rPr>
              <a:t>ĐÁNH GIÁ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6C4FD1-3EA3-98EC-2448-D07510A2BB66}"/>
              </a:ext>
            </a:extLst>
          </p:cNvPr>
          <p:cNvSpPr txBox="1"/>
          <p:nvPr/>
        </p:nvSpPr>
        <p:spPr>
          <a:xfrm>
            <a:off x="1677543" y="2325796"/>
            <a:ext cx="9141714" cy="35394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endParaRPr lang="vi-VN" sz="3200" b="0" i="0" u="none" strike="noStrike">
              <a:solidFill>
                <a:srgbClr val="000000"/>
              </a:solidFill>
              <a:effectLst/>
            </a:endParaRP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3200" b="0" i="0" u="none" strike="noStrike">
                <a:solidFill>
                  <a:srgbClr val="000000"/>
                </a:solidFill>
                <a:effectLst/>
              </a:rPr>
              <a:t>Vẫn cho ra kết quả phát hiện khung xương ở các trường hợp không phải vật thể sống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3200" b="0" i="0" u="none" strike="noStrike">
              <a:solidFill>
                <a:srgbClr val="000000"/>
              </a:solidFill>
              <a:effectLst/>
            </a:endParaRP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3200">
                <a:solidFill>
                  <a:srgbClr val="000000"/>
                </a:solidFill>
              </a:rPr>
              <a:t>Mô hình vẫn còn sử dụng quá nhiều phương pháp biến đổi xử lý ảnh</a:t>
            </a:r>
            <a:endParaRPr lang="en-US" sz="3200">
              <a:solidFill>
                <a:srgbClr val="000000"/>
              </a:solidFill>
            </a:endParaRPr>
          </a:p>
          <a:p>
            <a:pPr marL="457200" indent="-457200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200" b="0" i="0" u="none" strike="noStrike">
              <a:solidFill>
                <a:srgbClr val="000000"/>
              </a:soli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02C1A1-6BE3-970E-3447-1527A9655534}"/>
              </a:ext>
            </a:extLst>
          </p:cNvPr>
          <p:cNvSpPr txBox="1"/>
          <p:nvPr/>
        </p:nvSpPr>
        <p:spPr>
          <a:xfrm>
            <a:off x="1245870" y="1675735"/>
            <a:ext cx="3499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vi-VN" sz="3600"/>
              <a:t>Nhược điểm</a:t>
            </a:r>
          </a:p>
        </p:txBody>
      </p:sp>
    </p:spTree>
    <p:extLst>
      <p:ext uri="{BB962C8B-B14F-4D97-AF65-F5344CB8AC3E}">
        <p14:creationId xmlns:p14="http://schemas.microsoft.com/office/powerpoint/2010/main" val="2522022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1">
            <a:extLst>
              <a:ext uri="{FF2B5EF4-FFF2-40B4-BE49-F238E27FC236}">
                <a16:creationId xmlns:a16="http://schemas.microsoft.com/office/drawing/2014/main" id="{A87D5177-2D98-0C50-F724-06087F9012FD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b="1">
                <a:solidFill>
                  <a:schemeClr val="accent1"/>
                </a:solidFill>
              </a:rPr>
              <a:t>ĐÁNH GIÁ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6C4FD1-3EA3-98EC-2448-D07510A2BB66}"/>
              </a:ext>
            </a:extLst>
          </p:cNvPr>
          <p:cNvSpPr txBox="1"/>
          <p:nvPr/>
        </p:nvSpPr>
        <p:spPr>
          <a:xfrm>
            <a:off x="990600" y="5555645"/>
            <a:ext cx="1005920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vi-VN" sz="3200" b="0" i="0" u="none" strike="noStrike">
                <a:solidFill>
                  <a:srgbClr val="000000"/>
                </a:solidFill>
                <a:effectLst/>
              </a:rPr>
              <a:t>Mô hình chỉ hoạt động tốt với ảnh có 1 người</a:t>
            </a:r>
          </a:p>
          <a:p>
            <a:pPr marL="457200" indent="-457200" algn="ctr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200" b="0" i="0" u="none" strike="noStrike">
              <a:solidFill>
                <a:srgbClr val="000000"/>
              </a:soli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02C1A1-6BE3-970E-3447-1527A9655534}"/>
              </a:ext>
            </a:extLst>
          </p:cNvPr>
          <p:cNvSpPr txBox="1"/>
          <p:nvPr/>
        </p:nvSpPr>
        <p:spPr>
          <a:xfrm>
            <a:off x="1245870" y="1675735"/>
            <a:ext cx="3499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vi-VN" sz="3600"/>
              <a:t>Nhược điểm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886C58-0D02-CF9A-EAF6-F6A45F0DA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844" y="2200234"/>
            <a:ext cx="2970312" cy="347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507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43A44ED-2A31-B2F6-7184-57E365AD2D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vi-VN" sz="6600" b="1">
                <a:solidFill>
                  <a:schemeClr val="accent1"/>
                </a:solidFill>
              </a:rPr>
              <a:t>Demo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2F6F1B7F-ECD5-8A15-B60C-4C01E66C5F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60273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2">
            <a:extLst>
              <a:ext uri="{FF2B5EF4-FFF2-40B4-BE49-F238E27FC236}">
                <a16:creationId xmlns:a16="http://schemas.microsoft.com/office/drawing/2014/main" id="{297AA9C4-2CFD-4EBB-8665-D3CCF722B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9" b="9629"/>
          <a:stretch>
            <a:fillRect/>
          </a:stretch>
        </p:blipFill>
        <p:spPr>
          <a:xfrm>
            <a:off x="2045494" y="1377555"/>
            <a:ext cx="8097440" cy="4086225"/>
          </a:xfrm>
          <a:prstGeom prst="rect">
            <a:avLst/>
          </a:prstGeom>
        </p:spPr>
      </p:pic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D5353A5-B40C-4565-84DA-F5D7F2CCBBED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D3C946-4EB0-4080-BEB5-E3C9339E7379}"/>
              </a:ext>
            </a:extLst>
          </p:cNvPr>
          <p:cNvSpPr/>
          <p:nvPr/>
        </p:nvSpPr>
        <p:spPr>
          <a:xfrm>
            <a:off x="2045494" y="1369221"/>
            <a:ext cx="8097440" cy="4094559"/>
          </a:xfrm>
          <a:prstGeom prst="rect">
            <a:avLst/>
          </a:prstGeom>
          <a:gradFill>
            <a:gsLst>
              <a:gs pos="7000">
                <a:srgbClr val="F25245">
                  <a:alpha val="64000"/>
                </a:srgbClr>
              </a:gs>
              <a:gs pos="100000">
                <a:srgbClr val="273445">
                  <a:alpha val="78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Twentieth Century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265498-44DE-4780-A138-A596B899A942}"/>
              </a:ext>
            </a:extLst>
          </p:cNvPr>
          <p:cNvSpPr txBox="1"/>
          <p:nvPr/>
        </p:nvSpPr>
        <p:spPr>
          <a:xfrm>
            <a:off x="2413891" y="2550877"/>
            <a:ext cx="73606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err="1">
                <a:solidFill>
                  <a:schemeClr val="bg1"/>
                </a:solidFill>
                <a:latin typeface="Twentieth Century"/>
              </a:rPr>
              <a:t>Cảm</a:t>
            </a:r>
            <a:r>
              <a:rPr lang="en-US" sz="5400" b="1">
                <a:solidFill>
                  <a:schemeClr val="bg1"/>
                </a:solidFill>
                <a:latin typeface="Twentieth Century"/>
              </a:rPr>
              <a:t> </a:t>
            </a:r>
            <a:r>
              <a:rPr lang="en-US" sz="5400" b="1" err="1">
                <a:solidFill>
                  <a:schemeClr val="bg1"/>
                </a:solidFill>
                <a:latin typeface="Twentieth Century"/>
              </a:rPr>
              <a:t>ơn</a:t>
            </a:r>
            <a:r>
              <a:rPr lang="en-US" sz="5400" b="1">
                <a:solidFill>
                  <a:schemeClr val="bg1"/>
                </a:solidFill>
                <a:latin typeface="Twentieth Century"/>
              </a:rPr>
              <a:t> </a:t>
            </a:r>
            <a:r>
              <a:rPr lang="en-US" sz="5400" b="1" err="1">
                <a:solidFill>
                  <a:schemeClr val="bg1"/>
                </a:solidFill>
                <a:latin typeface="Twentieth Century"/>
              </a:rPr>
              <a:t>thầy</a:t>
            </a:r>
            <a:endParaRPr lang="en-US" sz="5400" b="1">
              <a:solidFill>
                <a:schemeClr val="bg1"/>
              </a:solidFill>
              <a:latin typeface="Twentieth Century"/>
            </a:endParaRPr>
          </a:p>
          <a:p>
            <a:pPr algn="ctr"/>
            <a:r>
              <a:rPr lang="en-US" sz="5400" b="1">
                <a:solidFill>
                  <a:schemeClr val="bg1"/>
                </a:solidFill>
                <a:latin typeface="Twentieth Century"/>
              </a:rPr>
              <a:t> </a:t>
            </a:r>
            <a:r>
              <a:rPr lang="en-US" sz="5400" b="1" err="1">
                <a:solidFill>
                  <a:schemeClr val="bg1"/>
                </a:solidFill>
                <a:latin typeface="Twentieth Century"/>
              </a:rPr>
              <a:t>và</a:t>
            </a:r>
            <a:r>
              <a:rPr lang="en-US" sz="5400" b="1">
                <a:solidFill>
                  <a:schemeClr val="bg1"/>
                </a:solidFill>
                <a:latin typeface="Twentieth Century"/>
              </a:rPr>
              <a:t> </a:t>
            </a:r>
            <a:r>
              <a:rPr lang="en-US" sz="5400" b="1" err="1">
                <a:solidFill>
                  <a:schemeClr val="bg1"/>
                </a:solidFill>
                <a:latin typeface="Twentieth Century"/>
              </a:rPr>
              <a:t>các</a:t>
            </a:r>
            <a:r>
              <a:rPr lang="en-US" sz="5400" b="1">
                <a:solidFill>
                  <a:schemeClr val="bg1"/>
                </a:solidFill>
                <a:latin typeface="Twentieth Century"/>
              </a:rPr>
              <a:t> </a:t>
            </a:r>
            <a:r>
              <a:rPr lang="en-US" sz="5400" b="1" err="1">
                <a:solidFill>
                  <a:schemeClr val="bg1"/>
                </a:solidFill>
                <a:latin typeface="Twentieth Century"/>
              </a:rPr>
              <a:t>bạn</a:t>
            </a:r>
            <a:r>
              <a:rPr lang="en-US" sz="5400" b="1">
                <a:solidFill>
                  <a:schemeClr val="bg1"/>
                </a:solidFill>
                <a:latin typeface="Twentieth Century"/>
              </a:rPr>
              <a:t> </a:t>
            </a:r>
            <a:r>
              <a:rPr lang="en-US" sz="5400" b="1" err="1">
                <a:solidFill>
                  <a:schemeClr val="bg1"/>
                </a:solidFill>
                <a:latin typeface="Twentieth Century"/>
              </a:rPr>
              <a:t>đã</a:t>
            </a:r>
            <a:r>
              <a:rPr lang="en-US" sz="5400" b="1">
                <a:solidFill>
                  <a:schemeClr val="bg1"/>
                </a:solidFill>
                <a:latin typeface="Twentieth Century"/>
              </a:rPr>
              <a:t> </a:t>
            </a:r>
            <a:r>
              <a:rPr lang="en-US" sz="5400" b="1" err="1">
                <a:solidFill>
                  <a:schemeClr val="bg1"/>
                </a:solidFill>
                <a:latin typeface="Twentieth Century"/>
              </a:rPr>
              <a:t>lắng</a:t>
            </a:r>
            <a:r>
              <a:rPr lang="en-US" sz="5400" b="1">
                <a:solidFill>
                  <a:schemeClr val="bg1"/>
                </a:solidFill>
                <a:latin typeface="Twentieth Century"/>
              </a:rPr>
              <a:t> </a:t>
            </a:r>
            <a:r>
              <a:rPr lang="en-US" sz="5400" b="1" err="1">
                <a:solidFill>
                  <a:schemeClr val="bg1"/>
                </a:solidFill>
                <a:latin typeface="Twentieth Century"/>
              </a:rPr>
              <a:t>nghe</a:t>
            </a:r>
            <a:r>
              <a:rPr lang="en-US" sz="5400" b="1">
                <a:solidFill>
                  <a:schemeClr val="bg1"/>
                </a:solidFill>
                <a:latin typeface="Twentieth Century"/>
              </a:rPr>
              <a:t>!</a:t>
            </a:r>
            <a:endParaRPr lang="vi-VN" sz="5400" b="1">
              <a:solidFill>
                <a:schemeClr val="bg1"/>
              </a:solidFill>
              <a:latin typeface="Twentieth Century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1D58C-A0AD-5FC9-FE4B-E3C5035361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310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10B317F-76AA-F298-6769-7F86BF240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0221"/>
          </a:xfrm>
        </p:spPr>
        <p:txBody>
          <a:bodyPr/>
          <a:lstStyle/>
          <a:p>
            <a:r>
              <a:rPr lang="vi-VN" b="1">
                <a:solidFill>
                  <a:schemeClr val="accent1"/>
                </a:solidFill>
              </a:rPr>
              <a:t>BlendArMocap </a:t>
            </a:r>
          </a:p>
        </p:txBody>
      </p:sp>
      <p:pic>
        <p:nvPicPr>
          <p:cNvPr id="5" name="image12.png">
            <a:extLst>
              <a:ext uri="{FF2B5EF4-FFF2-40B4-BE49-F238E27FC236}">
                <a16:creationId xmlns:a16="http://schemas.microsoft.com/office/drawing/2014/main" id="{E482BF2C-AD59-2517-E2F9-D3F9DE6F296C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546325" y="1353372"/>
            <a:ext cx="7099350" cy="4315907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899378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5CDC07-F7FA-4D92-A5A3-9E0BC5C85A95}"/>
              </a:ext>
            </a:extLst>
          </p:cNvPr>
          <p:cNvSpPr txBox="1"/>
          <p:nvPr/>
        </p:nvSpPr>
        <p:spPr>
          <a:xfrm>
            <a:off x="2866268" y="657285"/>
            <a:ext cx="64594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>
                <a:latin typeface="Twentieth Century"/>
              </a:rPr>
              <a:t>CÁC THÀNH VIÊN CỦA NHÓM</a:t>
            </a:r>
            <a:endParaRPr lang="vi-VN" sz="4000" b="1">
              <a:latin typeface="Twentieth Century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224B95-4A4C-9BD1-FD18-9A97F6C263D1}"/>
              </a:ext>
            </a:extLst>
          </p:cNvPr>
          <p:cNvGrpSpPr/>
          <p:nvPr/>
        </p:nvGrpSpPr>
        <p:grpSpPr>
          <a:xfrm>
            <a:off x="1790065" y="2246488"/>
            <a:ext cx="4224527" cy="899807"/>
            <a:chOff x="1363345" y="4800600"/>
            <a:chExt cx="2165350" cy="72861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7F09EAB-55A5-9133-8ED7-B753736AA9AF}"/>
                </a:ext>
              </a:extLst>
            </p:cNvPr>
            <p:cNvSpPr/>
            <p:nvPr/>
          </p:nvSpPr>
          <p:spPr>
            <a:xfrm>
              <a:off x="1363345" y="4800600"/>
              <a:ext cx="2165350" cy="6934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EA064A-851B-B0D5-1ABE-1CC7840AB287}"/>
                </a:ext>
              </a:extLst>
            </p:cNvPr>
            <p:cNvSpPr txBox="1"/>
            <p:nvPr/>
          </p:nvSpPr>
          <p:spPr>
            <a:xfrm>
              <a:off x="1535234" y="4856318"/>
              <a:ext cx="1821569" cy="672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err="1">
                  <a:solidFill>
                    <a:srgbClr val="F25245"/>
                  </a:solidFill>
                  <a:latin typeface="Twentieth Century"/>
                  <a:ea typeface="Tahoma" panose="020B0604030504040204" pitchFamily="34" charset="0"/>
                  <a:cs typeface="Arial" panose="020B0604020202020204" pitchFamily="34" charset="0"/>
                </a:rPr>
                <a:t>Đỗ</a:t>
              </a:r>
              <a:r>
                <a:rPr lang="en-US" sz="2400" b="1">
                  <a:solidFill>
                    <a:srgbClr val="F25245"/>
                  </a:solidFill>
                  <a:latin typeface="Twentieth Century"/>
                  <a:ea typeface="Tahoma" panose="020B0604030504040204" pitchFamily="34" charset="0"/>
                  <a:cs typeface="Arial" panose="020B0604020202020204" pitchFamily="34" charset="0"/>
                </a:rPr>
                <a:t> Minh </a:t>
              </a:r>
              <a:r>
                <a:rPr lang="en-US" sz="2400" b="1" err="1">
                  <a:solidFill>
                    <a:srgbClr val="F25245"/>
                  </a:solidFill>
                  <a:latin typeface="Twentieth Century"/>
                  <a:ea typeface="Tahoma" panose="020B0604030504040204" pitchFamily="34" charset="0"/>
                  <a:cs typeface="Arial" panose="020B0604020202020204" pitchFamily="34" charset="0"/>
                </a:rPr>
                <a:t>Trí</a:t>
              </a:r>
              <a:endParaRPr lang="en-US" sz="2400" b="1">
                <a:solidFill>
                  <a:srgbClr val="F25245"/>
                </a:solidFill>
                <a:latin typeface="Twentieth Century"/>
                <a:ea typeface="Tahoma" panose="020B060403050404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2400" b="1">
                  <a:solidFill>
                    <a:srgbClr val="F25245"/>
                  </a:solidFill>
                  <a:latin typeface="Twentieth Century"/>
                  <a:ea typeface="Tahoma" panose="020B0604030504040204" pitchFamily="34" charset="0"/>
                  <a:cs typeface="Arial" panose="020B0604020202020204" pitchFamily="34" charset="0"/>
                </a:rPr>
                <a:t>19520307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B982237-ECEC-8168-8005-4CB311B846E0}"/>
              </a:ext>
            </a:extLst>
          </p:cNvPr>
          <p:cNvGrpSpPr/>
          <p:nvPr/>
        </p:nvGrpSpPr>
        <p:grpSpPr>
          <a:xfrm>
            <a:off x="6196586" y="2246487"/>
            <a:ext cx="4224527" cy="899807"/>
            <a:chOff x="1363345" y="4800600"/>
            <a:chExt cx="2165350" cy="728614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C258F6-BA5E-794C-5BA0-DB6E6F22A2C0}"/>
                </a:ext>
              </a:extLst>
            </p:cNvPr>
            <p:cNvSpPr/>
            <p:nvPr/>
          </p:nvSpPr>
          <p:spPr>
            <a:xfrm>
              <a:off x="1363345" y="4800600"/>
              <a:ext cx="2165350" cy="6934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4B56EAF-BA14-A008-F41A-846813B7A915}"/>
                </a:ext>
              </a:extLst>
            </p:cNvPr>
            <p:cNvSpPr txBox="1"/>
            <p:nvPr/>
          </p:nvSpPr>
          <p:spPr>
            <a:xfrm>
              <a:off x="1535234" y="4856318"/>
              <a:ext cx="1821569" cy="672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err="1">
                  <a:solidFill>
                    <a:srgbClr val="FFA956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Trần</a:t>
              </a:r>
              <a:r>
                <a:rPr lang="en-US" sz="2400" b="1">
                  <a:solidFill>
                    <a:srgbClr val="FFA956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b="1" err="1">
                  <a:solidFill>
                    <a:srgbClr val="FFA956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Duy</a:t>
              </a:r>
              <a:r>
                <a:rPr lang="en-US" sz="2400" b="1">
                  <a:solidFill>
                    <a:srgbClr val="FFA956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 Quang</a:t>
              </a:r>
            </a:p>
            <a:p>
              <a:pPr algn="ctr"/>
              <a:r>
                <a:rPr lang="en-US" sz="2400" b="1">
                  <a:solidFill>
                    <a:srgbClr val="FFA956"/>
                  </a:solidFill>
                  <a:latin typeface="Tw Cen MT" panose="020B0602020104020603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19522102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958E3BE-8D6F-775A-386C-3103F0BB7935}"/>
              </a:ext>
            </a:extLst>
          </p:cNvPr>
          <p:cNvGrpSpPr/>
          <p:nvPr/>
        </p:nvGrpSpPr>
        <p:grpSpPr>
          <a:xfrm>
            <a:off x="1790065" y="3261804"/>
            <a:ext cx="4224527" cy="899806"/>
            <a:chOff x="1363345" y="4800600"/>
            <a:chExt cx="2165350" cy="72861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4E3688A-9C40-20FC-AE61-564EF07A3D79}"/>
                </a:ext>
              </a:extLst>
            </p:cNvPr>
            <p:cNvSpPr/>
            <p:nvPr/>
          </p:nvSpPr>
          <p:spPr>
            <a:xfrm>
              <a:off x="1363345" y="4800600"/>
              <a:ext cx="2165350" cy="6934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A7FB282-6CF0-50F0-8EA7-DA480B50F737}"/>
                </a:ext>
              </a:extLst>
            </p:cNvPr>
            <p:cNvSpPr txBox="1"/>
            <p:nvPr/>
          </p:nvSpPr>
          <p:spPr>
            <a:xfrm>
              <a:off x="1401476" y="4856318"/>
              <a:ext cx="1955328" cy="672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err="1">
                  <a:solidFill>
                    <a:srgbClr val="273445"/>
                  </a:solidFill>
                  <a:latin typeface="Twentieth Century"/>
                  <a:ea typeface="Tahoma" panose="020B0604030504040204" pitchFamily="34" charset="0"/>
                  <a:cs typeface="Arial" panose="020B0604020202020204" pitchFamily="34" charset="0"/>
                </a:rPr>
                <a:t>Huỳnh</a:t>
              </a:r>
              <a:r>
                <a:rPr lang="en-US" sz="2400" b="1">
                  <a:solidFill>
                    <a:srgbClr val="273445"/>
                  </a:solidFill>
                  <a:latin typeface="Twentieth Century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b="1" err="1">
                  <a:solidFill>
                    <a:srgbClr val="273445"/>
                  </a:solidFill>
                  <a:latin typeface="Twentieth Century"/>
                  <a:ea typeface="Tahoma" panose="020B0604030504040204" pitchFamily="34" charset="0"/>
                  <a:cs typeface="Arial" panose="020B0604020202020204" pitchFamily="34" charset="0"/>
                </a:rPr>
                <a:t>Ngọc</a:t>
              </a:r>
              <a:r>
                <a:rPr lang="en-US" sz="2400" b="1">
                  <a:solidFill>
                    <a:srgbClr val="273445"/>
                  </a:solidFill>
                  <a:latin typeface="Twentieth Century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b="1" err="1">
                  <a:solidFill>
                    <a:srgbClr val="273445"/>
                  </a:solidFill>
                  <a:latin typeface="Twentieth Century"/>
                  <a:ea typeface="Tahoma" panose="020B0604030504040204" pitchFamily="34" charset="0"/>
                  <a:cs typeface="Arial" panose="020B0604020202020204" pitchFamily="34" charset="0"/>
                </a:rPr>
                <a:t>Công</a:t>
              </a:r>
              <a:r>
                <a:rPr lang="en-US" sz="2400" b="1">
                  <a:solidFill>
                    <a:srgbClr val="273445"/>
                  </a:solidFill>
                  <a:latin typeface="Twentieth Century"/>
                  <a:ea typeface="Tahoma" panose="020B060403050404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b="1" err="1">
                  <a:solidFill>
                    <a:srgbClr val="273445"/>
                  </a:solidFill>
                  <a:latin typeface="Twentieth Century"/>
                  <a:ea typeface="Tahoma" panose="020B0604030504040204" pitchFamily="34" charset="0"/>
                  <a:cs typeface="Arial" panose="020B0604020202020204" pitchFamily="34" charset="0"/>
                </a:rPr>
                <a:t>Danh</a:t>
              </a:r>
              <a:endParaRPr lang="en-US" sz="2400" b="1">
                <a:solidFill>
                  <a:srgbClr val="273445"/>
                </a:solidFill>
                <a:latin typeface="Twentieth Century"/>
                <a:ea typeface="Tahoma" panose="020B060403050404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2400" b="1">
                  <a:solidFill>
                    <a:srgbClr val="273445"/>
                  </a:solidFill>
                  <a:latin typeface="Twentieth Century"/>
                  <a:ea typeface="Tahoma" panose="020B0604030504040204" pitchFamily="34" charset="0"/>
                  <a:cs typeface="Arial" panose="020B0604020202020204" pitchFamily="34" charset="0"/>
                </a:rPr>
                <a:t>19521322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380363A-C8A5-E363-C0C2-AE8418114088}"/>
              </a:ext>
            </a:extLst>
          </p:cNvPr>
          <p:cNvGrpSpPr/>
          <p:nvPr/>
        </p:nvGrpSpPr>
        <p:grpSpPr>
          <a:xfrm>
            <a:off x="6196586" y="3261811"/>
            <a:ext cx="4224527" cy="899807"/>
            <a:chOff x="1363345" y="4800600"/>
            <a:chExt cx="2165350" cy="728614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F0731F4-BC61-00C3-40B7-871E7BFD27CA}"/>
                </a:ext>
              </a:extLst>
            </p:cNvPr>
            <p:cNvSpPr/>
            <p:nvPr/>
          </p:nvSpPr>
          <p:spPr>
            <a:xfrm>
              <a:off x="1363345" y="4800600"/>
              <a:ext cx="2165350" cy="6934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EB57BB0-0B49-B376-E226-79D8A9BCA18B}"/>
                </a:ext>
              </a:extLst>
            </p:cNvPr>
            <p:cNvSpPr txBox="1"/>
            <p:nvPr/>
          </p:nvSpPr>
          <p:spPr>
            <a:xfrm>
              <a:off x="1535234" y="4856318"/>
              <a:ext cx="1821569" cy="672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solidFill>
                    <a:srgbClr val="695E78"/>
                  </a:solidFill>
                  <a:latin typeface="Twentieth Century"/>
                  <a:ea typeface="Tahoma" panose="020B0604030504040204" pitchFamily="34" charset="0"/>
                  <a:cs typeface="Arial" panose="020B0604020202020204" pitchFamily="34" charset="0"/>
                </a:rPr>
                <a:t>Phạm Thành Luân</a:t>
              </a:r>
            </a:p>
            <a:p>
              <a:pPr algn="ctr"/>
              <a:r>
                <a:rPr lang="en-US" sz="2400" b="1">
                  <a:solidFill>
                    <a:srgbClr val="695E78"/>
                  </a:solidFill>
                  <a:latin typeface="Twentieth Century"/>
                  <a:ea typeface="Tahoma" panose="020B0604030504040204" pitchFamily="34" charset="0"/>
                  <a:cs typeface="Arial" panose="020B0604020202020204" pitchFamily="34" charset="0"/>
                </a:rPr>
                <a:t>19520154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F5C787-5824-50D5-C511-87DCA6E26E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22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8BC93040-FFDA-4DC0-86C8-A8CC291E8CE9}"/>
              </a:ext>
            </a:extLst>
          </p:cNvPr>
          <p:cNvSpPr txBox="1"/>
          <p:nvPr/>
        </p:nvSpPr>
        <p:spPr>
          <a:xfrm>
            <a:off x="5729289" y="1936712"/>
            <a:ext cx="75247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>
                <a:solidFill>
                  <a:srgbClr val="F25245"/>
                </a:solidFill>
                <a:latin typeface="Montserrat ExtraBold" panose="00000900000000000000" pitchFamily="2" charset="0"/>
              </a:rPr>
              <a:t>01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E7A66F5-598B-4460-B1D8-1F41A14EEE8F}"/>
              </a:ext>
            </a:extLst>
          </p:cNvPr>
          <p:cNvSpPr txBox="1"/>
          <p:nvPr/>
        </p:nvSpPr>
        <p:spPr>
          <a:xfrm>
            <a:off x="5729289" y="2790993"/>
            <a:ext cx="752475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>
                <a:latin typeface="Montserrat ExtraBold" panose="00000900000000000000" pitchFamily="2" charset="0"/>
              </a:defRPr>
            </a:lvl1pPr>
          </a:lstStyle>
          <a:p>
            <a:r>
              <a:rPr lang="en-US" sz="2700">
                <a:solidFill>
                  <a:srgbClr val="FFA956"/>
                </a:solidFill>
              </a:rPr>
              <a:t>02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08A1A6-A04D-402F-AE40-6CAF3DCB8C0E}"/>
              </a:ext>
            </a:extLst>
          </p:cNvPr>
          <p:cNvSpPr txBox="1"/>
          <p:nvPr/>
        </p:nvSpPr>
        <p:spPr>
          <a:xfrm>
            <a:off x="5729289" y="3645275"/>
            <a:ext cx="75247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>
                <a:latin typeface="Montserrat ExtraBold" panose="00000900000000000000" pitchFamily="2" charset="0"/>
              </a:defRPr>
            </a:lvl1pPr>
          </a:lstStyle>
          <a:p>
            <a:r>
              <a:rPr lang="en-US" sz="2700">
                <a:solidFill>
                  <a:srgbClr val="695E78"/>
                </a:solidFill>
              </a:rPr>
              <a:t>03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078CAE6-6A66-4B47-BEB3-1CF1F9AC5A6E}"/>
              </a:ext>
            </a:extLst>
          </p:cNvPr>
          <p:cNvCxnSpPr>
            <a:cxnSpLocks/>
          </p:cNvCxnSpPr>
          <p:nvPr/>
        </p:nvCxnSpPr>
        <p:spPr>
          <a:xfrm>
            <a:off x="6105525" y="2468964"/>
            <a:ext cx="0" cy="274522"/>
          </a:xfrm>
          <a:prstGeom prst="line">
            <a:avLst/>
          </a:prstGeom>
          <a:ln w="50800">
            <a:solidFill>
              <a:srgbClr val="F2524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26B9647-01CE-4ED3-A1DC-86BEBAFB30FE}"/>
              </a:ext>
            </a:extLst>
          </p:cNvPr>
          <p:cNvCxnSpPr>
            <a:cxnSpLocks/>
          </p:cNvCxnSpPr>
          <p:nvPr/>
        </p:nvCxnSpPr>
        <p:spPr>
          <a:xfrm>
            <a:off x="6105525" y="3323246"/>
            <a:ext cx="0" cy="274522"/>
          </a:xfrm>
          <a:prstGeom prst="line">
            <a:avLst/>
          </a:prstGeom>
          <a:ln w="50800">
            <a:solidFill>
              <a:srgbClr val="FFA95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D7A9755-D3C7-45B9-84BE-3AAD3354FBA8}"/>
              </a:ext>
            </a:extLst>
          </p:cNvPr>
          <p:cNvSpPr txBox="1"/>
          <p:nvPr/>
        </p:nvSpPr>
        <p:spPr>
          <a:xfrm>
            <a:off x="5729289" y="4499556"/>
            <a:ext cx="75247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>
                <a:latin typeface="Montserrat ExtraBold" panose="00000900000000000000" pitchFamily="2" charset="0"/>
              </a:defRPr>
            </a:lvl1pPr>
          </a:lstStyle>
          <a:p>
            <a:r>
              <a:rPr lang="en-US" sz="2700">
                <a:solidFill>
                  <a:srgbClr val="9C5D71"/>
                </a:solidFill>
              </a:rPr>
              <a:t>04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1353778-592E-4098-8A5C-BCC414E33B0B}"/>
              </a:ext>
            </a:extLst>
          </p:cNvPr>
          <p:cNvCxnSpPr>
            <a:cxnSpLocks/>
          </p:cNvCxnSpPr>
          <p:nvPr/>
        </p:nvCxnSpPr>
        <p:spPr>
          <a:xfrm>
            <a:off x="6105525" y="4177527"/>
            <a:ext cx="0" cy="274522"/>
          </a:xfrm>
          <a:prstGeom prst="line">
            <a:avLst/>
          </a:prstGeom>
          <a:ln w="50800">
            <a:solidFill>
              <a:srgbClr val="695E7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A95D77F-4B88-4969-AC4A-5F3665B2E4FE}"/>
              </a:ext>
            </a:extLst>
          </p:cNvPr>
          <p:cNvSpPr txBox="1"/>
          <p:nvPr/>
        </p:nvSpPr>
        <p:spPr>
          <a:xfrm>
            <a:off x="2427867" y="1934919"/>
            <a:ext cx="329189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700" err="1">
                <a:solidFill>
                  <a:schemeClr val="tx1">
                    <a:lumMod val="75000"/>
                    <a:lumOff val="25000"/>
                  </a:schemeClr>
                </a:solidFill>
                <a:latin typeface="Twentieth Century"/>
                <a:ea typeface="Tahoma" panose="020B0604030504040204" pitchFamily="34" charset="0"/>
                <a:cs typeface="Arial" panose="020B0604020202020204" pitchFamily="34" charset="0"/>
              </a:rPr>
              <a:t>Giới</a:t>
            </a:r>
            <a:r>
              <a:rPr lang="en-US" sz="2700">
                <a:solidFill>
                  <a:schemeClr val="tx1">
                    <a:lumMod val="75000"/>
                    <a:lumOff val="25000"/>
                  </a:schemeClr>
                </a:solidFill>
                <a:latin typeface="Twentieth Century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700" err="1">
                <a:solidFill>
                  <a:schemeClr val="tx1">
                    <a:lumMod val="75000"/>
                    <a:lumOff val="25000"/>
                  </a:schemeClr>
                </a:solidFill>
                <a:latin typeface="Twentieth Century"/>
                <a:ea typeface="Tahoma" panose="020B0604030504040204" pitchFamily="34" charset="0"/>
                <a:cs typeface="Arial" panose="020B0604020202020204" pitchFamily="34" charset="0"/>
              </a:rPr>
              <a:t>thiệu</a:t>
            </a:r>
            <a:endParaRPr lang="en-US" sz="2700">
              <a:solidFill>
                <a:schemeClr val="tx1">
                  <a:lumMod val="75000"/>
                  <a:lumOff val="25000"/>
                </a:schemeClr>
              </a:solidFill>
              <a:latin typeface="Twentieth Century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8F9AF3-1033-4788-948F-6E90C8C2BBE5}"/>
              </a:ext>
            </a:extLst>
          </p:cNvPr>
          <p:cNvSpPr txBox="1"/>
          <p:nvPr/>
        </p:nvSpPr>
        <p:spPr>
          <a:xfrm>
            <a:off x="1524001" y="3597317"/>
            <a:ext cx="421481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700" err="1">
                <a:solidFill>
                  <a:schemeClr val="tx1">
                    <a:lumMod val="75000"/>
                    <a:lumOff val="25000"/>
                  </a:schemeClr>
                </a:solidFill>
                <a:latin typeface="Twentieth Century"/>
                <a:ea typeface="Tahoma" panose="020B0604030504040204" pitchFamily="34" charset="0"/>
                <a:cs typeface="Arial" panose="020B0604020202020204" pitchFamily="34" charset="0"/>
              </a:rPr>
              <a:t>Nhân</a:t>
            </a:r>
            <a:r>
              <a:rPr lang="en-US" sz="2700">
                <a:solidFill>
                  <a:schemeClr val="tx1">
                    <a:lumMod val="75000"/>
                    <a:lumOff val="25000"/>
                  </a:schemeClr>
                </a:solidFill>
                <a:latin typeface="Twentieth Century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700" err="1">
                <a:solidFill>
                  <a:schemeClr val="tx1">
                    <a:lumMod val="75000"/>
                    <a:lumOff val="25000"/>
                  </a:schemeClr>
                </a:solidFill>
                <a:latin typeface="Twentieth Century"/>
                <a:ea typeface="Tahoma" panose="020B0604030504040204" pitchFamily="34" charset="0"/>
                <a:cs typeface="Arial" panose="020B0604020202020204" pitchFamily="34" charset="0"/>
              </a:rPr>
              <a:t>vật</a:t>
            </a:r>
            <a:r>
              <a:rPr lang="en-US" sz="2700">
                <a:solidFill>
                  <a:schemeClr val="tx1">
                    <a:lumMod val="75000"/>
                    <a:lumOff val="25000"/>
                  </a:schemeClr>
                </a:solidFill>
                <a:latin typeface="Twentieth Century"/>
                <a:ea typeface="Tahoma" panose="020B0604030504040204" pitchFamily="34" charset="0"/>
                <a:cs typeface="Arial" panose="020B0604020202020204" pitchFamily="34" charset="0"/>
              </a:rPr>
              <a:t> 3D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DB52463-B0E1-4C00-A0B3-37DB167747ED}"/>
              </a:ext>
            </a:extLst>
          </p:cNvPr>
          <p:cNvSpPr txBox="1"/>
          <p:nvPr/>
        </p:nvSpPr>
        <p:spPr>
          <a:xfrm>
            <a:off x="6605588" y="2790993"/>
            <a:ext cx="34980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err="1">
                <a:solidFill>
                  <a:schemeClr val="tx1">
                    <a:lumMod val="75000"/>
                    <a:lumOff val="25000"/>
                  </a:schemeClr>
                </a:solidFill>
                <a:latin typeface="Twentieth Century"/>
                <a:ea typeface="Tahoma"/>
                <a:cs typeface="Arial"/>
              </a:rPr>
              <a:t>MediaPipe</a:t>
            </a:r>
            <a:endParaRPr lang="en-US" sz="2700">
              <a:solidFill>
                <a:schemeClr val="tx1">
                  <a:lumMod val="75000"/>
                  <a:lumOff val="25000"/>
                </a:schemeClr>
              </a:solidFill>
              <a:latin typeface="Twentieth Century"/>
              <a:ea typeface="Tahoma"/>
              <a:cs typeface="Arial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CBFEB48-9C11-450B-84C8-67F5096509BF}"/>
              </a:ext>
            </a:extLst>
          </p:cNvPr>
          <p:cNvSpPr txBox="1"/>
          <p:nvPr/>
        </p:nvSpPr>
        <p:spPr>
          <a:xfrm>
            <a:off x="6605588" y="4499556"/>
            <a:ext cx="349805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Tahoma" panose="020B0604030504040204" pitchFamily="34" charset="0"/>
                <a:cs typeface="Arial" panose="020B0604020202020204" pitchFamily="34" charset="0"/>
              </a:rPr>
              <a:t>Đánh</a:t>
            </a:r>
            <a:r>
              <a:rPr lang="en-US" sz="27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70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Tahoma" panose="020B0604030504040204" pitchFamily="34" charset="0"/>
                <a:cs typeface="Arial" panose="020B0604020202020204" pitchFamily="34" charset="0"/>
              </a:rPr>
              <a:t>giá</a:t>
            </a:r>
            <a:endParaRPr lang="en-US" sz="270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Introduction Icons - 709 free icons">
            <a:extLst>
              <a:ext uri="{FF2B5EF4-FFF2-40B4-BE49-F238E27FC236}">
                <a16:creationId xmlns:a16="http://schemas.microsoft.com/office/drawing/2014/main" id="{EFF5A2D7-BAD1-4140-AD4E-89C5BE08F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588" y="1982029"/>
            <a:ext cx="390524" cy="39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76C07E73-8B25-4CFA-838C-24012D2A1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355" y="2838106"/>
            <a:ext cx="390524" cy="390524"/>
          </a:xfrm>
          <a:prstGeom prst="rect">
            <a:avLst/>
          </a:prstGeom>
        </p:spPr>
      </p:pic>
      <p:pic>
        <p:nvPicPr>
          <p:cNvPr id="17" name="Picture 16" descr="A picture containing icon&#10;&#10;Description automatically generated">
            <a:extLst>
              <a:ext uri="{FF2B5EF4-FFF2-40B4-BE49-F238E27FC236}">
                <a16:creationId xmlns:a16="http://schemas.microsoft.com/office/drawing/2014/main" id="{45974D8C-2DAD-4612-92F1-ABD01139D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588" y="3675721"/>
            <a:ext cx="390524" cy="449941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78662312-77E7-47B3-B8CF-E8FC9E4661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487" y="4457977"/>
            <a:ext cx="526327" cy="52632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DA12DDC-E51E-841C-BB1B-8BA469F7336F}"/>
              </a:ext>
            </a:extLst>
          </p:cNvPr>
          <p:cNvSpPr txBox="1"/>
          <p:nvPr/>
        </p:nvSpPr>
        <p:spPr>
          <a:xfrm>
            <a:off x="4730387" y="795947"/>
            <a:ext cx="27502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rgbClr val="4472C4"/>
                </a:solidFill>
                <a:latin typeface="Twentieth Century"/>
                <a:ea typeface="Tahoma" panose="020B0604030504040204" pitchFamily="34" charset="0"/>
                <a:cs typeface="Arial" panose="020B0604020202020204" pitchFamily="34" charset="0"/>
              </a:rPr>
              <a:t>NỘI DUNG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E48A3C-A8A2-361D-1EBC-AB9AE9BDB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C0A37-4417-4D92-ACF4-CB362CCBE5D2}" type="slidenum">
              <a:rPr lang="en-US" smtClean="0"/>
              <a:t>4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64A3DB-311F-DEA4-DA45-DE6274BD2F99}"/>
              </a:ext>
            </a:extLst>
          </p:cNvPr>
          <p:cNvSpPr txBox="1"/>
          <p:nvPr/>
        </p:nvSpPr>
        <p:spPr>
          <a:xfrm>
            <a:off x="5738814" y="5381281"/>
            <a:ext cx="75247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 b="1">
                <a:latin typeface="Montserrat ExtraBold" panose="00000900000000000000" pitchFamily="2" charset="0"/>
              </a:defRPr>
            </a:lvl1pPr>
          </a:lstStyle>
          <a:p>
            <a:r>
              <a:rPr lang="en-US" sz="2700">
                <a:solidFill>
                  <a:srgbClr val="3BBEBE"/>
                </a:solidFill>
              </a:rPr>
              <a:t>05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E146597-9BB3-1B0B-3289-2C096AD5676B}"/>
              </a:ext>
            </a:extLst>
          </p:cNvPr>
          <p:cNvCxnSpPr>
            <a:cxnSpLocks/>
          </p:cNvCxnSpPr>
          <p:nvPr/>
        </p:nvCxnSpPr>
        <p:spPr>
          <a:xfrm>
            <a:off x="6115051" y="5059256"/>
            <a:ext cx="0" cy="274522"/>
          </a:xfrm>
          <a:prstGeom prst="line">
            <a:avLst/>
          </a:prstGeom>
          <a:ln w="50800">
            <a:solidFill>
              <a:srgbClr val="AA748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4038F78-F265-292D-6A9D-F8D8FE6BDFF8}"/>
              </a:ext>
            </a:extLst>
          </p:cNvPr>
          <p:cNvSpPr txBox="1"/>
          <p:nvPr/>
        </p:nvSpPr>
        <p:spPr>
          <a:xfrm>
            <a:off x="3190876" y="5381281"/>
            <a:ext cx="253841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7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Tahoma" panose="020B0604030504040204" pitchFamily="34" charset="0"/>
                <a:cs typeface="Arial" panose="020B0604020202020204" pitchFamily="34" charset="0"/>
              </a:rPr>
              <a:t>Demo</a:t>
            </a:r>
          </a:p>
        </p:txBody>
      </p:sp>
      <p:pic>
        <p:nvPicPr>
          <p:cNvPr id="28" name="Picture 27" descr="Logo&#10;&#10;Description automatically generated">
            <a:extLst>
              <a:ext uri="{FF2B5EF4-FFF2-40B4-BE49-F238E27FC236}">
                <a16:creationId xmlns:a16="http://schemas.microsoft.com/office/drawing/2014/main" id="{CA54EA23-571E-F4FA-58F1-3C5487B70D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179" y="5439853"/>
            <a:ext cx="332459" cy="39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371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5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25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 animBg="1"/>
      <p:bldP spid="45" grpId="1" animBg="1"/>
      <p:bldP spid="46" grpId="0"/>
      <p:bldP spid="46" grpId="1"/>
      <p:bldP spid="51" grpId="0"/>
      <p:bldP spid="51" grpId="1"/>
      <p:bldP spid="56" grpId="0"/>
      <p:bldP spid="57" grpId="0"/>
      <p:bldP spid="57" grpId="1"/>
      <p:bldP spid="58" grpId="0"/>
      <p:bldP spid="58" grpId="1"/>
      <p:bldP spid="59" grpId="0"/>
      <p:bldP spid="59" grpId="1"/>
      <p:bldP spid="24" grpId="0"/>
      <p:bldP spid="24" grpId="1"/>
      <p:bldP spid="26" grpId="0"/>
      <p:bldP spid="2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39241C8-850B-62F5-FC78-EF26995EA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4538"/>
          </a:xfrm>
        </p:spPr>
        <p:txBody>
          <a:bodyPr/>
          <a:lstStyle/>
          <a:p>
            <a:r>
              <a:rPr lang="vi-VN" b="1" err="1">
                <a:solidFill>
                  <a:schemeClr val="accent1"/>
                </a:solidFill>
                <a:ea typeface="+mj-lt"/>
                <a:cs typeface="+mj-lt"/>
              </a:rPr>
              <a:t>Giới</a:t>
            </a:r>
            <a:r>
              <a:rPr lang="vi-VN" b="1">
                <a:solidFill>
                  <a:schemeClr val="accent1"/>
                </a:solidFill>
                <a:ea typeface="+mj-lt"/>
                <a:cs typeface="+mj-lt"/>
              </a:rPr>
              <a:t> </a:t>
            </a:r>
            <a:r>
              <a:rPr lang="vi-VN" b="1" err="1">
                <a:solidFill>
                  <a:schemeClr val="accent1"/>
                </a:solidFill>
                <a:ea typeface="+mj-lt"/>
                <a:cs typeface="+mj-lt"/>
              </a:rPr>
              <a:t>thiệu</a:t>
            </a:r>
            <a:r>
              <a:rPr lang="vi-VN" b="1">
                <a:solidFill>
                  <a:schemeClr val="accent1"/>
                </a:solidFill>
                <a:ea typeface="+mj-lt"/>
                <a:cs typeface="+mj-lt"/>
              </a:rPr>
              <a:t> :</a:t>
            </a:r>
            <a:endParaRPr lang="vi-VN">
              <a:solidFill>
                <a:schemeClr val="accent1"/>
              </a:solidFill>
              <a:ea typeface="+mj-lt"/>
              <a:cs typeface="+mj-lt"/>
            </a:endParaRPr>
          </a:p>
        </p:txBody>
      </p:sp>
      <p:pic>
        <p:nvPicPr>
          <p:cNvPr id="4" name="Hình ảnh 4" descr="Ảnh có chứa đồ chơi, búp bê&#10;&#10;Mô tả được tự động tạo">
            <a:extLst>
              <a:ext uri="{FF2B5EF4-FFF2-40B4-BE49-F238E27FC236}">
                <a16:creationId xmlns:a16="http://schemas.microsoft.com/office/drawing/2014/main" id="{FE56AF95-B926-2623-1EDC-32E363E783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6329" y="1711325"/>
            <a:ext cx="7728842" cy="4351338"/>
          </a:xfrm>
        </p:spPr>
      </p:pic>
    </p:spTree>
    <p:extLst>
      <p:ext uri="{BB962C8B-B14F-4D97-AF65-F5344CB8AC3E}">
        <p14:creationId xmlns:p14="http://schemas.microsoft.com/office/powerpoint/2010/main" val="1179913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85F2EA5-6C96-E374-E112-039A5E5C8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4000" b="1" err="1">
                <a:solidFill>
                  <a:schemeClr val="accent1"/>
                </a:solidFill>
              </a:rPr>
              <a:t>Giới</a:t>
            </a:r>
            <a:r>
              <a:rPr lang="vi-VN" sz="4000" b="1">
                <a:solidFill>
                  <a:schemeClr val="accent1"/>
                </a:solidFill>
              </a:rPr>
              <a:t> </a:t>
            </a:r>
            <a:r>
              <a:rPr lang="vi-VN" sz="4000" b="1" err="1">
                <a:solidFill>
                  <a:schemeClr val="accent1"/>
                </a:solidFill>
              </a:rPr>
              <a:t>thiệu</a:t>
            </a:r>
            <a:r>
              <a:rPr lang="vi-VN" sz="4000" b="1">
                <a:solidFill>
                  <a:schemeClr val="accent1"/>
                </a:solidFill>
              </a:rPr>
              <a:t> :</a:t>
            </a:r>
            <a:endParaRPr lang="vi-VN" sz="4000">
              <a:solidFill>
                <a:schemeClr val="accent1"/>
              </a:solidFill>
            </a:endParaRPr>
          </a:p>
        </p:txBody>
      </p:sp>
      <p:pic>
        <p:nvPicPr>
          <p:cNvPr id="4" name="Hình ảnh 4" descr="Ảnh có chứa người&#10;&#10;Mô tả được tự động tạo">
            <a:extLst>
              <a:ext uri="{FF2B5EF4-FFF2-40B4-BE49-F238E27FC236}">
                <a16:creationId xmlns:a16="http://schemas.microsoft.com/office/drawing/2014/main" id="{83A38481-C580-81A5-35C0-9C71F224DA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8556" y="1690688"/>
            <a:ext cx="5854888" cy="4630260"/>
          </a:xfr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835A680A-9A4A-E44C-24A2-AF55922DA3D2}"/>
              </a:ext>
            </a:extLst>
          </p:cNvPr>
          <p:cNvSpPr txBox="1"/>
          <p:nvPr/>
        </p:nvSpPr>
        <p:spPr>
          <a:xfrm>
            <a:off x="838200" y="1762125"/>
            <a:ext cx="54197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vi-VN"/>
          </a:p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32214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CF19163-C77A-0208-01D1-34E06CDF0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5" y="250825"/>
            <a:ext cx="10515600" cy="830263"/>
          </a:xfrm>
          <a:ln>
            <a:solidFill>
              <a:srgbClr val="4472C4"/>
            </a:solidFill>
          </a:ln>
        </p:spPr>
        <p:txBody>
          <a:bodyPr>
            <a:normAutofit/>
          </a:bodyPr>
          <a:lstStyle/>
          <a:p>
            <a:r>
              <a:rPr lang="vi-VN" b="1">
                <a:solidFill>
                  <a:schemeClr val="accent1"/>
                </a:solidFill>
              </a:rPr>
              <a:t>BLAZEPOSE:</a:t>
            </a:r>
            <a:endParaRPr lang="vi-VN">
              <a:solidFill>
                <a:schemeClr val="accent1"/>
              </a:solidFill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40103706-3C7E-F2B0-B627-0694F8F5A111}"/>
              </a:ext>
            </a:extLst>
          </p:cNvPr>
          <p:cNvSpPr txBox="1"/>
          <p:nvPr/>
        </p:nvSpPr>
        <p:spPr>
          <a:xfrm>
            <a:off x="788570" y="1242260"/>
            <a:ext cx="1043338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vi-VN"/>
          </a:p>
          <a:p>
            <a:br>
              <a:rPr lang="en-US"/>
            </a:br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2993116-799A-AE47-B533-A570D1BBF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233" y="1950141"/>
            <a:ext cx="7415533" cy="421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582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7684E3A-A37F-29E0-B245-EDCE073C4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b="1">
                <a:solidFill>
                  <a:schemeClr val="accent1"/>
                </a:solidFill>
              </a:rPr>
              <a:t>BLAZEPOSE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B7A9F593-5DD1-4A08-023D-C698217913F2}"/>
              </a:ext>
            </a:extLst>
          </p:cNvPr>
          <p:cNvSpPr txBox="1"/>
          <p:nvPr/>
        </p:nvSpPr>
        <p:spPr>
          <a:xfrm>
            <a:off x="1383583" y="2051894"/>
            <a:ext cx="10515600" cy="40318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3200" err="1">
                <a:ea typeface="+mn-lt"/>
                <a:cs typeface="+mn-lt"/>
              </a:rPr>
              <a:t>BlazePose</a:t>
            </a:r>
            <a:r>
              <a:rPr lang="vi-VN" sz="3200">
                <a:ea typeface="+mn-lt"/>
                <a:cs typeface="+mn-lt"/>
              </a:rPr>
              <a:t> bao </a:t>
            </a:r>
            <a:r>
              <a:rPr lang="vi-VN" sz="3200" err="1">
                <a:ea typeface="+mn-lt"/>
                <a:cs typeface="+mn-lt"/>
              </a:rPr>
              <a:t>gồm</a:t>
            </a:r>
            <a:r>
              <a:rPr lang="vi-VN" sz="3200">
                <a:ea typeface="+mn-lt"/>
                <a:cs typeface="+mn-lt"/>
              </a:rPr>
              <a:t> 2 mô </a:t>
            </a:r>
            <a:r>
              <a:rPr lang="vi-VN" sz="3200" err="1">
                <a:ea typeface="+mn-lt"/>
                <a:cs typeface="+mn-lt"/>
              </a:rPr>
              <a:t>hình</a:t>
            </a:r>
            <a:r>
              <a:rPr lang="vi-VN" sz="3200">
                <a:ea typeface="+mn-lt"/>
                <a:cs typeface="+mn-lt"/>
              </a:rPr>
              <a:t> </a:t>
            </a:r>
            <a:r>
              <a:rPr lang="vi-VN" sz="3200" err="1">
                <a:ea typeface="+mn-lt"/>
                <a:cs typeface="+mn-lt"/>
              </a:rPr>
              <a:t>máy</a:t>
            </a:r>
            <a:r>
              <a:rPr lang="vi-VN" sz="3200">
                <a:ea typeface="+mn-lt"/>
                <a:cs typeface="+mn-lt"/>
              </a:rPr>
              <a:t> </a:t>
            </a:r>
            <a:r>
              <a:rPr lang="vi-VN" sz="3200" err="1">
                <a:ea typeface="+mn-lt"/>
                <a:cs typeface="+mn-lt"/>
              </a:rPr>
              <a:t>học</a:t>
            </a:r>
            <a:r>
              <a:rPr lang="vi-VN" sz="3200">
                <a:ea typeface="+mn-lt"/>
                <a:cs typeface="+mn-lt"/>
              </a:rPr>
              <a:t>:</a:t>
            </a:r>
            <a:endParaRPr lang="vi-VN" sz="3200"/>
          </a:p>
          <a:p>
            <a:endParaRPr lang="vi-VN" sz="32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vi-VN" sz="3200" err="1">
                <a:ea typeface="+mn-lt"/>
                <a:cs typeface="+mn-lt"/>
              </a:rPr>
              <a:t>Dectector</a:t>
            </a:r>
            <a:r>
              <a:rPr lang="vi-VN" sz="3200">
                <a:ea typeface="+mn-lt"/>
                <a:cs typeface="+mn-lt"/>
              </a:rPr>
              <a:t> </a:t>
            </a:r>
            <a:r>
              <a:rPr lang="vi-VN" sz="3200" err="1">
                <a:ea typeface="+mn-lt"/>
                <a:cs typeface="+mn-lt"/>
              </a:rPr>
              <a:t>phát</a:t>
            </a:r>
            <a:r>
              <a:rPr lang="vi-VN" sz="3200">
                <a:ea typeface="+mn-lt"/>
                <a:cs typeface="+mn-lt"/>
              </a:rPr>
              <a:t> </a:t>
            </a:r>
            <a:r>
              <a:rPr lang="vi-VN" sz="3200" err="1">
                <a:ea typeface="+mn-lt"/>
                <a:cs typeface="+mn-lt"/>
              </a:rPr>
              <a:t>hiện</a:t>
            </a:r>
            <a:r>
              <a:rPr lang="vi-VN" sz="3200">
                <a:ea typeface="+mn-lt"/>
                <a:cs typeface="+mn-lt"/>
              </a:rPr>
              <a:t> </a:t>
            </a:r>
            <a:r>
              <a:rPr lang="vi-VN" sz="3200" err="1">
                <a:ea typeface="+mn-lt"/>
                <a:cs typeface="+mn-lt"/>
              </a:rPr>
              <a:t>vùng</a:t>
            </a:r>
            <a:r>
              <a:rPr lang="vi-VN" sz="3200">
                <a:ea typeface="+mn-lt"/>
                <a:cs typeface="+mn-lt"/>
              </a:rPr>
              <a:t> </a:t>
            </a:r>
            <a:r>
              <a:rPr lang="vi-VN" sz="3200" err="1">
                <a:ea typeface="+mn-lt"/>
                <a:cs typeface="+mn-lt"/>
              </a:rPr>
              <a:t>có</a:t>
            </a:r>
            <a:r>
              <a:rPr lang="vi-VN" sz="3200">
                <a:ea typeface="+mn-lt"/>
                <a:cs typeface="+mn-lt"/>
              </a:rPr>
              <a:t> </a:t>
            </a:r>
            <a:r>
              <a:rPr lang="vi-VN" sz="3200" err="1">
                <a:ea typeface="+mn-lt"/>
                <a:cs typeface="+mn-lt"/>
              </a:rPr>
              <a:t>hình</a:t>
            </a:r>
            <a:r>
              <a:rPr lang="vi-VN" sz="3200">
                <a:ea typeface="+mn-lt"/>
                <a:cs typeface="+mn-lt"/>
              </a:rPr>
              <a:t> </a:t>
            </a:r>
            <a:r>
              <a:rPr lang="vi-VN" sz="3200" err="1">
                <a:ea typeface="+mn-lt"/>
                <a:cs typeface="+mn-lt"/>
              </a:rPr>
              <a:t>người</a:t>
            </a:r>
            <a:r>
              <a:rPr lang="vi-VN" sz="3200">
                <a:ea typeface="+mn-lt"/>
                <a:cs typeface="+mn-lt"/>
              </a:rPr>
              <a:t> </a:t>
            </a:r>
            <a:r>
              <a:rPr lang="vi-VN" sz="3200" err="1">
                <a:ea typeface="+mn-lt"/>
                <a:cs typeface="+mn-lt"/>
              </a:rPr>
              <a:t>có</a:t>
            </a:r>
            <a:r>
              <a:rPr lang="vi-VN" sz="3200">
                <a:ea typeface="+mn-lt"/>
                <a:cs typeface="+mn-lt"/>
              </a:rPr>
              <a:t> trong </a:t>
            </a:r>
            <a:r>
              <a:rPr lang="vi-VN" sz="3200" err="1">
                <a:ea typeface="+mn-lt"/>
                <a:cs typeface="+mn-lt"/>
              </a:rPr>
              <a:t>input</a:t>
            </a:r>
            <a:endParaRPr lang="vi-VN" sz="3200" err="1"/>
          </a:p>
          <a:p>
            <a:endParaRPr lang="vi-VN" sz="32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vi-VN" sz="3200" err="1">
                <a:ea typeface="+mn-lt"/>
                <a:cs typeface="+mn-lt"/>
              </a:rPr>
              <a:t>Tracker</a:t>
            </a:r>
            <a:r>
              <a:rPr lang="vi-VN" sz="3200">
                <a:ea typeface="+mn-lt"/>
                <a:cs typeface="+mn-lt"/>
              </a:rPr>
              <a:t> </a:t>
            </a:r>
            <a:r>
              <a:rPr lang="vi-VN" sz="3200" err="1">
                <a:ea typeface="+mn-lt"/>
                <a:cs typeface="+mn-lt"/>
              </a:rPr>
              <a:t>lấy</a:t>
            </a:r>
            <a:r>
              <a:rPr lang="vi-VN" sz="3200">
                <a:ea typeface="+mn-lt"/>
                <a:cs typeface="+mn-lt"/>
              </a:rPr>
              <a:t> </a:t>
            </a:r>
            <a:r>
              <a:rPr lang="vi-VN" sz="3200" err="1">
                <a:ea typeface="+mn-lt"/>
                <a:cs typeface="+mn-lt"/>
              </a:rPr>
              <a:t>kết</a:t>
            </a:r>
            <a:r>
              <a:rPr lang="vi-VN" sz="3200">
                <a:ea typeface="+mn-lt"/>
                <a:cs typeface="+mn-lt"/>
              </a:rPr>
              <a:t> </a:t>
            </a:r>
            <a:r>
              <a:rPr lang="vi-VN" sz="3200" err="1">
                <a:ea typeface="+mn-lt"/>
                <a:cs typeface="+mn-lt"/>
              </a:rPr>
              <a:t>quả</a:t>
            </a:r>
            <a:r>
              <a:rPr lang="vi-VN" sz="3200">
                <a:ea typeface="+mn-lt"/>
                <a:cs typeface="+mn-lt"/>
              </a:rPr>
              <a:t> </a:t>
            </a:r>
            <a:r>
              <a:rPr lang="vi-VN" sz="3200" err="1">
                <a:ea typeface="+mn-lt"/>
                <a:cs typeface="+mn-lt"/>
              </a:rPr>
              <a:t>của</a:t>
            </a:r>
            <a:r>
              <a:rPr lang="vi-VN" sz="3200">
                <a:ea typeface="+mn-lt"/>
                <a:cs typeface="+mn-lt"/>
              </a:rPr>
              <a:t> </a:t>
            </a:r>
            <a:r>
              <a:rPr lang="vi-VN" sz="3200" err="1">
                <a:ea typeface="+mn-lt"/>
                <a:cs typeface="+mn-lt"/>
              </a:rPr>
              <a:t>detetor</a:t>
            </a:r>
            <a:r>
              <a:rPr lang="vi-VN" sz="3200">
                <a:ea typeface="+mn-lt"/>
                <a:cs typeface="+mn-lt"/>
              </a:rPr>
              <a:t> (</a:t>
            </a:r>
            <a:r>
              <a:rPr lang="vi-VN" sz="3200" err="1">
                <a:ea typeface="+mn-lt"/>
                <a:cs typeface="+mn-lt"/>
              </a:rPr>
              <a:t>ảnh</a:t>
            </a:r>
            <a:r>
              <a:rPr lang="vi-VN" sz="3200">
                <a:ea typeface="+mn-lt"/>
                <a:cs typeface="+mn-lt"/>
              </a:rPr>
              <a:t> </a:t>
            </a:r>
            <a:r>
              <a:rPr lang="vi-VN" sz="3200" err="1">
                <a:ea typeface="+mn-lt"/>
                <a:cs typeface="+mn-lt"/>
              </a:rPr>
              <a:t>có</a:t>
            </a:r>
            <a:r>
              <a:rPr lang="vi-VN" sz="3200">
                <a:ea typeface="+mn-lt"/>
                <a:cs typeface="+mn-lt"/>
              </a:rPr>
              <a:t> </a:t>
            </a:r>
            <a:r>
              <a:rPr lang="vi-VN" sz="3200" err="1">
                <a:ea typeface="+mn-lt"/>
                <a:cs typeface="+mn-lt"/>
              </a:rPr>
              <a:t>hình</a:t>
            </a:r>
            <a:r>
              <a:rPr lang="vi-VN" sz="3200">
                <a:ea typeface="+mn-lt"/>
                <a:cs typeface="+mn-lt"/>
              </a:rPr>
              <a:t> </a:t>
            </a:r>
            <a:r>
              <a:rPr lang="vi-VN" sz="3200" err="1">
                <a:ea typeface="+mn-lt"/>
                <a:cs typeface="+mn-lt"/>
              </a:rPr>
              <a:t>người</a:t>
            </a:r>
            <a:r>
              <a:rPr lang="vi-VN" sz="3200">
                <a:ea typeface="+mn-lt"/>
                <a:cs typeface="+mn-lt"/>
              </a:rPr>
              <a:t>) </a:t>
            </a:r>
            <a:r>
              <a:rPr lang="vi-VN" sz="3200" err="1">
                <a:ea typeface="+mn-lt"/>
                <a:cs typeface="+mn-lt"/>
              </a:rPr>
              <a:t>làm</a:t>
            </a:r>
            <a:r>
              <a:rPr lang="vi-VN" sz="3200">
                <a:ea typeface="+mn-lt"/>
                <a:cs typeface="+mn-lt"/>
              </a:rPr>
              <a:t> </a:t>
            </a:r>
            <a:r>
              <a:rPr lang="vi-VN" sz="3200" err="1">
                <a:ea typeface="+mn-lt"/>
                <a:cs typeface="+mn-lt"/>
              </a:rPr>
              <a:t>đầu</a:t>
            </a:r>
            <a:r>
              <a:rPr lang="vi-VN" sz="3200">
                <a:ea typeface="+mn-lt"/>
                <a:cs typeface="+mn-lt"/>
              </a:rPr>
              <a:t> </a:t>
            </a:r>
            <a:r>
              <a:rPr lang="vi-VN" sz="3200" err="1">
                <a:ea typeface="+mn-lt"/>
                <a:cs typeface="+mn-lt"/>
              </a:rPr>
              <a:t>vào</a:t>
            </a:r>
            <a:r>
              <a:rPr lang="vi-VN" sz="3200">
                <a:ea typeface="+mn-lt"/>
                <a:cs typeface="+mn-lt"/>
              </a:rPr>
              <a:t> </a:t>
            </a:r>
            <a:r>
              <a:rPr lang="vi-VN" sz="3200" err="1">
                <a:ea typeface="+mn-lt"/>
                <a:cs typeface="+mn-lt"/>
              </a:rPr>
              <a:t>để</a:t>
            </a:r>
            <a:r>
              <a:rPr lang="vi-VN" sz="3200">
                <a:ea typeface="+mn-lt"/>
                <a:cs typeface="+mn-lt"/>
              </a:rPr>
              <a:t> </a:t>
            </a:r>
            <a:r>
              <a:rPr lang="vi-VN" sz="3200" err="1">
                <a:ea typeface="+mn-lt"/>
                <a:cs typeface="+mn-lt"/>
              </a:rPr>
              <a:t>xác</a:t>
            </a:r>
            <a:r>
              <a:rPr lang="vi-VN" sz="3200">
                <a:ea typeface="+mn-lt"/>
                <a:cs typeface="+mn-lt"/>
              </a:rPr>
              <a:t> </a:t>
            </a:r>
            <a:r>
              <a:rPr lang="vi-VN" sz="3200" err="1">
                <a:ea typeface="+mn-lt"/>
                <a:cs typeface="+mn-lt"/>
              </a:rPr>
              <a:t>định</a:t>
            </a:r>
            <a:r>
              <a:rPr lang="vi-VN" sz="3200">
                <a:ea typeface="+mn-lt"/>
                <a:cs typeface="+mn-lt"/>
              </a:rPr>
              <a:t> </a:t>
            </a:r>
            <a:r>
              <a:rPr lang="vi-VN" sz="3200" err="1">
                <a:ea typeface="+mn-lt"/>
                <a:cs typeface="+mn-lt"/>
              </a:rPr>
              <a:t>các</a:t>
            </a:r>
            <a:r>
              <a:rPr lang="vi-VN" sz="3200">
                <a:ea typeface="+mn-lt"/>
                <a:cs typeface="+mn-lt"/>
              </a:rPr>
              <a:t> </a:t>
            </a:r>
            <a:r>
              <a:rPr lang="vi-VN" sz="3200" err="1">
                <a:ea typeface="+mn-lt"/>
                <a:cs typeface="+mn-lt"/>
              </a:rPr>
              <a:t>keypoints</a:t>
            </a:r>
            <a:endParaRPr lang="vi-VN" sz="3200" err="1"/>
          </a:p>
          <a:p>
            <a:br>
              <a:rPr lang="en-US" sz="3200"/>
            </a:b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649726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803020A-1379-8D36-2819-1BA972B16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b="1">
                <a:solidFill>
                  <a:schemeClr val="accent1"/>
                </a:solidFill>
              </a:rPr>
              <a:t>Ý tưởng:</a:t>
            </a:r>
          </a:p>
        </p:txBody>
      </p:sp>
      <p:pic>
        <p:nvPicPr>
          <p:cNvPr id="5" name="Hình ảnh 5">
            <a:extLst>
              <a:ext uri="{FF2B5EF4-FFF2-40B4-BE49-F238E27FC236}">
                <a16:creationId xmlns:a16="http://schemas.microsoft.com/office/drawing/2014/main" id="{2C4BA24C-23D9-0E48-C4ED-4D9B6C15A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325" y="1720880"/>
            <a:ext cx="7717765" cy="363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838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Twentieth Century"/>
        <a:ea typeface=""/>
        <a:cs typeface=""/>
      </a:majorFont>
      <a:minorFont>
        <a:latin typeface="Twentieth Centur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7361738633FBAB44BC5A96597BD5A603" ma:contentTypeVersion="5" ma:contentTypeDescription="Tạo tài liệu mới." ma:contentTypeScope="" ma:versionID="71d7b6dd80f096f127e2d38a6146b916">
  <xsd:schema xmlns:xsd="http://www.w3.org/2001/XMLSchema" xmlns:xs="http://www.w3.org/2001/XMLSchema" xmlns:p="http://schemas.microsoft.com/office/2006/metadata/properties" xmlns:ns3="7a1a5717-81ae-4b8c-898e-fd317049e122" xmlns:ns4="1bad1aa5-4027-4de2-86c9-7ee78d380520" targetNamespace="http://schemas.microsoft.com/office/2006/metadata/properties" ma:root="true" ma:fieldsID="3aeabb91335c7688efe8e91b5626158d" ns3:_="" ns4:_="">
    <xsd:import namespace="7a1a5717-81ae-4b8c-898e-fd317049e122"/>
    <xsd:import namespace="1bad1aa5-4027-4de2-86c9-7ee78d38052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1a5717-81ae-4b8c-898e-fd317049e12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ad1aa5-4027-4de2-86c9-7ee78d38052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hia sẻ Với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hia sẻ Có Chi tiế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àm băm Gợi ý Chia sẻ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881CB5F-C8A3-4988-88E6-EEF083F05C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E33DCD7-6116-4989-9791-55597FB3BA4C}">
  <ds:schemaRefs>
    <ds:schemaRef ds:uri="1bad1aa5-4027-4de2-86c9-7ee78d380520"/>
    <ds:schemaRef ds:uri="7a1a5717-81ae-4b8c-898e-fd317049e12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EBE5A65-F0E0-4626-84C9-A98674450DE5}">
  <ds:schemaRefs>
    <ds:schemaRef ds:uri="1bad1aa5-4027-4de2-86c9-7ee78d380520"/>
    <ds:schemaRef ds:uri="7a1a5717-81ae-4b8c-898e-fd317049e12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436</Words>
  <Application>Microsoft Office PowerPoint</Application>
  <PresentationFormat>Widescreen</PresentationFormat>
  <Paragraphs>86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Cambria</vt:lpstr>
      <vt:lpstr>Montserrat ExtraBold</vt:lpstr>
      <vt:lpstr>Tw Cen MT</vt:lpstr>
      <vt:lpstr>Twentieth Century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Giới thiệu :</vt:lpstr>
      <vt:lpstr>Giới thiệu :</vt:lpstr>
      <vt:lpstr>BLAZEPOSE:</vt:lpstr>
      <vt:lpstr>BLAZEPOSE</vt:lpstr>
      <vt:lpstr>Ý tưởng:</vt:lpstr>
      <vt:lpstr>Detector:</vt:lpstr>
      <vt:lpstr>Tracker:</vt:lpstr>
      <vt:lpstr>MEDIAPIPE:</vt:lpstr>
      <vt:lpstr>MEDIAPIPE:</vt:lpstr>
      <vt:lpstr>PHƯƠNG PHÁP THỰC HIỆN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BlendArMocap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Phạm Thành Luân</dc:creator>
  <cp:lastModifiedBy>Phạm Thành Luân</cp:lastModifiedBy>
  <cp:revision>1</cp:revision>
  <dcterms:created xsi:type="dcterms:W3CDTF">2022-06-19T09:44:02Z</dcterms:created>
  <dcterms:modified xsi:type="dcterms:W3CDTF">2022-06-22T16:14:09Z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0x0101007361738633FBAB44BC5A96597BD5A603</vt:lpwstr>
  </property>
</Properties>
</file>